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307" r:id="rId2"/>
    <p:sldId id="259" r:id="rId3"/>
    <p:sldId id="258" r:id="rId4"/>
    <p:sldId id="262" r:id="rId5"/>
    <p:sldId id="257" r:id="rId6"/>
    <p:sldId id="260" r:id="rId7"/>
    <p:sldId id="263" r:id="rId8"/>
    <p:sldId id="264" r:id="rId9"/>
    <p:sldId id="266" r:id="rId10"/>
    <p:sldId id="267" r:id="rId11"/>
    <p:sldId id="265" r:id="rId12"/>
    <p:sldId id="308" r:id="rId13"/>
    <p:sldId id="268" r:id="rId14"/>
    <p:sldId id="270" r:id="rId15"/>
    <p:sldId id="269" r:id="rId16"/>
    <p:sldId id="271" r:id="rId17"/>
    <p:sldId id="272" r:id="rId18"/>
    <p:sldId id="273" r:id="rId19"/>
    <p:sldId id="310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8" r:id="rId29"/>
    <p:sldId id="289" r:id="rId30"/>
    <p:sldId id="290" r:id="rId31"/>
    <p:sldId id="291" r:id="rId32"/>
    <p:sldId id="316" r:id="rId33"/>
    <p:sldId id="311" r:id="rId34"/>
    <p:sldId id="312" r:id="rId35"/>
    <p:sldId id="313" r:id="rId36"/>
    <p:sldId id="314" r:id="rId37"/>
    <p:sldId id="283" r:id="rId38"/>
    <p:sldId id="282" r:id="rId39"/>
    <p:sldId id="284" r:id="rId40"/>
    <p:sldId id="285" r:id="rId41"/>
    <p:sldId id="309" r:id="rId42"/>
    <p:sldId id="315" r:id="rId43"/>
    <p:sldId id="317" r:id="rId44"/>
    <p:sldId id="281" r:id="rId45"/>
  </p:sldIdLst>
  <p:sldSz cx="12192000" cy="6858000"/>
  <p:notesSz cx="6858000" cy="9144000"/>
  <p:custDataLst>
    <p:tags r:id="rId4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76" autoAdjust="0"/>
  </p:normalViewPr>
  <p:slideViewPr>
    <p:cSldViewPr>
      <p:cViewPr varScale="1">
        <p:scale>
          <a:sx n="71" d="100"/>
          <a:sy n="71" d="100"/>
        </p:scale>
        <p:origin x="2028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23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0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давайте посмотрим, к чему приводит наш подход с флагами.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Во-первых, он нарушает принцип открытости/закрытости. Каждый раз, когда мы хотим ввести новое дополнение — например, сироп карамельный, ванильный или кокосовый — мы вынуждены менять базовый класс напитка. А значит, трогаем уже написанный и протестированный код, что всегда рискованно.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Во-вторых, решение оказывается хрупким. Цена шоколадного сиропа изменилась? Нам снова нужно править общий код, хотя вроде бы цена должна быть локальной характеристикой самого сиропа.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В-третьих, страдает гибкость. С флагами мы можем сказать «есть шоколад» или «нет шоколада», но как описать две или три порции? Как различать тонкий ломтик лимона и целую дольку? Это уже не помещается в простую модель «да/нет».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И, наконец, комбинации. Так как всё разрешено, пользователь может заказать </a:t>
            </a:r>
            <a:r>
              <a:rPr lang="ru-RU" i="1" dirty="0"/>
              <a:t>молочный коктейль со льдом</a:t>
            </a:r>
            <a:r>
              <a:rPr lang="ru-RU" dirty="0"/>
              <a:t>. Возможно, кто-то и любит такой напиток, но скорее всего это нежелательная комбинация.</a:t>
            </a:r>
          </a:p>
          <a:p>
            <a:r>
              <a:rPr lang="ru-RU" dirty="0"/>
              <a:t>То есть идея с флагами хороша как временное решение, но на практике она приводит к постоянным правкам, росту сложности и неочевидным багам. Нам нужен более элегантный и гибкий способ расширять поведение без изменения существующего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62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хотим расширить функциональность, у нас есть два основных пути: наследование и композиция.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Наследование кажется удобным: мы создаём подкласс, и он получает поведение родителя. Но на практике это приводит к жёстким иерархиям. Поведение подкласса фиксируется ещё на этапе компиляции. Если завтра заказчик попросит добавить новую опцию, нам придётся переписывать иерархию или плодить новые классы.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Композиция же работает иначе. Мы строим объект из отдельных компонентов, которые можно комбинировать. Это позволяет добавлять новое поведение прямо во время выполнения программы. В результате архитектура остаётся гибкой и гораздо лучше подходит для расширения. Именно композицию и использует паттерн “Декоратор”.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607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Принцип открытости/закрытости — один из ключевых принципов SOLID. Его суть в том, что мы должны писать классы так, чтобы они были открыты для расширения, но закрыты для изменения. То есть, если нужно добавить новое поведение, мы создаём новые классы, а не меняем старые.</a:t>
            </a:r>
          </a:p>
          <a:p>
            <a:r>
              <a:rPr lang="ru-RU" dirty="0"/>
              <a:t>Зачем это нужно? Каждый раз, когда мы лезем в старый код, мы рискуем что-то сломать. А вот если мы добавляем новый класс, мы минимизируем влияние на существующую систему.</a:t>
            </a:r>
          </a:p>
          <a:p>
            <a:r>
              <a:rPr lang="ru-RU" dirty="0"/>
              <a:t>Например, в паттерне «Наблюдатель» мы можем легко добавить новых слушателей событий, не меняя код самого субъекта.</a:t>
            </a:r>
          </a:p>
          <a:p>
            <a:r>
              <a:rPr lang="ru-RU" dirty="0"/>
              <a:t>Важно понимать: применить этот принцип ко всему коду нереалистично — это сделает систему слишком сложной. Следует концентрироваться именно на тех местах, где мы ожидаем изменения. И как раз в нашей задаче — добавлении новых дополнений к напиткам — это особенно актуально.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мы готовы к самой сути паттерна “Декоратор”.</a:t>
            </a:r>
          </a:p>
          <a:p>
            <a:r>
              <a:rPr lang="ru-RU" dirty="0"/>
              <a:t>Представим: у нас есть чашка обычного кофе. Это наш базовый напиток. Мы хотим добавить в него корицу. Вместо того чтобы создавать новый класс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CoffeeWithCinnamon</a:t>
            </a:r>
            <a:r>
              <a:rPr lang="ru-RU" dirty="0"/>
              <a:t>, мы просто оборачиваем кофе в объект-декоратор “Корица”.</a:t>
            </a:r>
          </a:p>
          <a:p>
            <a:r>
              <a:rPr lang="ru-RU" dirty="0"/>
              <a:t>Что важно — декоратор реализует тот же интерфейс, что и сам напиток. То есть, с точки зрения остальной программы, это всё ещё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</a:t>
            </a:r>
            <a:r>
              <a:rPr lang="ru-RU" dirty="0"/>
              <a:t>.</a:t>
            </a:r>
          </a:p>
          <a:p>
            <a:r>
              <a:rPr lang="ru-RU" dirty="0"/>
              <a:t>Дальше мы можем взять тот же объект и завернуть его ещё раз — например, в декоратор “Шоколадный сироп”. В итоге у нас получается цепочка: </a:t>
            </a:r>
            <a:r>
              <a:rPr lang="ru-RU" i="1" dirty="0"/>
              <a:t>Кофе → Корица → Шоколадный сироп</a:t>
            </a:r>
            <a:r>
              <a:rPr lang="ru-RU" dirty="0"/>
              <a:t>. Каждый декоратор добавляет своё поведение, но при этом сохраняется тип объекта.</a:t>
            </a:r>
          </a:p>
          <a:p>
            <a:r>
              <a:rPr lang="ru-RU" dirty="0"/>
              <a:t>Так мы динамически, во время выполнения, можем наделять объект новыми свойствами. И именно это делает “Декоратор” такой гибкой альтернативой наследованию.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874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63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что же такое паттерн “Декоратор”?</a:t>
            </a:r>
          </a:p>
          <a:p>
            <a:r>
              <a:rPr lang="ru-RU" dirty="0"/>
              <a:t>Во-первых, это структурный паттерн проектирования. Его ключевая особенность в том, что декоратор реализует тот же интерфейс, что и сам объект. Благодаря этому, любой декорированный объект можно использовать на месте исходного.</a:t>
            </a:r>
          </a:p>
          <a:p>
            <a:endParaRPr lang="ru-RU" dirty="0"/>
          </a:p>
          <a:p>
            <a:r>
              <a:rPr lang="ru-RU" dirty="0"/>
              <a:t>Во-вторых, декораторов может быть несколько. Мы можем оборачивать объект один за другим, формируя целую цепочку. Каждый декоратор добавляет своё поведение: кто-то изменяет описание, кто-то прибавляет стоимость, кто-то </a:t>
            </a:r>
            <a:r>
              <a:rPr lang="ru-RU" dirty="0" err="1"/>
              <a:t>логирует</a:t>
            </a:r>
            <a:r>
              <a:rPr lang="ru-RU" dirty="0"/>
              <a:t> вызовы.</a:t>
            </a:r>
          </a:p>
          <a:p>
            <a:endParaRPr lang="ru-RU" dirty="0"/>
          </a:p>
          <a:p>
            <a:r>
              <a:rPr lang="ru-RU" dirty="0"/>
              <a:t>В-третьих, декорирование не жёстко задаётся при компиляции, а может выполняться в </a:t>
            </a:r>
            <a:r>
              <a:rPr lang="ru-RU" dirty="0" err="1"/>
              <a:t>рантайме</a:t>
            </a:r>
            <a:r>
              <a:rPr lang="ru-RU" dirty="0"/>
              <a:t>. Это значит, что мы можем динамически “надевать” на объект новые роли и возможности.</a:t>
            </a:r>
          </a:p>
          <a:p>
            <a:endParaRPr lang="ru-RU" dirty="0"/>
          </a:p>
          <a:p>
            <a:r>
              <a:rPr lang="ru-RU" dirty="0"/>
              <a:t>И самое важное: декоратор является гибкой альтернативой наследованию. Вместо того чтобы создавать десятки подклассов для каждой комбинации свойств, мы расширяем функциональность объекта через композицию. Это делает архитектуру устойчивой к изменениям и гораздо проще в поддержке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6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821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77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1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533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Смотрите, в этом примере у нас не просто </a:t>
            </a:r>
            <a:r>
              <a:rPr lang="ru-RU" i="1" dirty="0"/>
              <a:t>Декоратор</a:t>
            </a:r>
            <a:r>
              <a:rPr lang="ru-RU" dirty="0"/>
              <a:t>, а </a:t>
            </a:r>
            <a:r>
              <a:rPr lang="ru-RU" i="1" dirty="0"/>
              <a:t>Декоратор + Шаблонный метод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Обратите внимание на два публичных метода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GetDescription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GetCost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. Они помечены как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ru-RU" dirty="0"/>
              <a:t>. Это важный сигнал: </a:t>
            </a:r>
            <a:r>
              <a:rPr lang="ru-RU" b="1" dirty="0"/>
              <a:t>алгоритм вычисления фиксирован</a:t>
            </a:r>
            <a:r>
              <a:rPr lang="ru-RU" dirty="0"/>
              <a:t> и не должен переопределяться в подклассах. Он всегда состоит из двух шагов:</a:t>
            </a:r>
          </a:p>
          <a:p>
            <a:r>
              <a:rPr lang="ru-RU" dirty="0"/>
              <a:t>делегировать базовому напитку (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m_beverage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-&gt;Get...()</a:t>
            </a:r>
            <a:r>
              <a:rPr lang="ru-RU" dirty="0"/>
              <a:t>);</a:t>
            </a:r>
          </a:p>
          <a:p>
            <a:r>
              <a:rPr lang="ru-RU" dirty="0"/>
              <a:t>добавить свою часть — описание и стоимость добавки.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То есть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GetDescription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GetCost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— это и есть </a:t>
            </a:r>
            <a:r>
              <a:rPr lang="ru-RU" b="1" dirty="0"/>
              <a:t>шаблоны алгоритмов</a:t>
            </a:r>
            <a:r>
              <a:rPr lang="ru-RU" dirty="0"/>
              <a:t> (</a:t>
            </a:r>
            <a:r>
              <a:rPr lang="ru-RU" dirty="0" err="1"/>
              <a:t>Template</a:t>
            </a:r>
            <a:r>
              <a:rPr lang="ru-RU" dirty="0"/>
              <a:t> </a:t>
            </a:r>
            <a:r>
              <a:rPr lang="ru-RU" dirty="0" err="1"/>
              <a:t>Method</a:t>
            </a:r>
            <a:r>
              <a:rPr lang="ru-RU" dirty="0"/>
              <a:t>). Их структура неизменна, а </a:t>
            </a:r>
            <a:r>
              <a:rPr lang="ru-RU" b="1" dirty="0"/>
              <a:t>вариативные шаги</a:t>
            </a:r>
            <a:r>
              <a:rPr lang="ru-RU" dirty="0"/>
              <a:t> вынесены в две </a:t>
            </a:r>
            <a:r>
              <a:rPr lang="ru-RU" i="1" dirty="0" err="1"/>
              <a:t>hook</a:t>
            </a:r>
            <a:r>
              <a:rPr lang="ru-RU" dirty="0"/>
              <a:t>-функции:</a:t>
            </a:r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GetCondimentDescription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ru-RU" dirty="0"/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GetCondimentCost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ru-RU" dirty="0"/>
          </a:p>
          <a:p>
            <a:r>
              <a:rPr lang="ru-RU" dirty="0"/>
              <a:t>Они объявлены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</a:t>
            </a:r>
            <a:r>
              <a:rPr lang="ru-RU" dirty="0"/>
              <a:t>, чтобы </a:t>
            </a:r>
            <a:r>
              <a:rPr lang="ru-RU" b="1" dirty="0"/>
              <a:t>единственные точки расширения</a:t>
            </a:r>
            <a:r>
              <a:rPr lang="ru-RU" dirty="0"/>
              <a:t> были строго определены, а остальная логика оставалась под контролем базового декоратора. Благодаря этому: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мы соблюдаем </a:t>
            </a:r>
            <a:r>
              <a:rPr lang="ru-RU" b="1" dirty="0"/>
              <a:t>OCP</a:t>
            </a:r>
            <a:r>
              <a:rPr lang="ru-RU" dirty="0"/>
              <a:t>: добавили новый вид добавки — просто реализовали два хука, не трогая отлаженный код шаблонов;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уменьшаем дублирование: все декораторы-приправы пользуются одним и тем же каркасом алгоритма;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сохраняем </a:t>
            </a:r>
            <a:r>
              <a:rPr lang="ru-RU" b="1" dirty="0"/>
              <a:t>LSP</a:t>
            </a:r>
            <a:r>
              <a:rPr lang="ru-RU" dirty="0"/>
              <a:t>: любой декоратор ведёт себя как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</a:t>
            </a:r>
            <a:r>
              <a:rPr lang="ru-RU" dirty="0"/>
              <a:t>, потому что публичный контракт фиксирован и не ломается переопределениями;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избегаем «</a:t>
            </a:r>
            <a:r>
              <a:rPr lang="ru-RU" dirty="0" err="1"/>
              <a:t>разъезжания</a:t>
            </a:r>
            <a:r>
              <a:rPr lang="ru-RU" dirty="0"/>
              <a:t>» логики: порядок «сначала делегировать, потом добавить своё» гарантирован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ru-RU" dirty="0"/>
              <a:t>-методами.</a:t>
            </a:r>
          </a:p>
          <a:p>
            <a:r>
              <a:rPr lang="ru-RU" dirty="0"/>
              <a:t>Отдельно подчеркну роль композиции: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unique_ptr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m_beverage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r>
              <a:rPr lang="ru-RU" dirty="0"/>
              <a:t> — декоратор </a:t>
            </a:r>
            <a:r>
              <a:rPr lang="ru-RU" b="1" dirty="0"/>
              <a:t>владеет</a:t>
            </a:r>
            <a:r>
              <a:rPr lang="ru-RU" dirty="0"/>
              <a:t> оборачиваемым компонентом. Это упрощает управление временем жизни и делает цепочку безопасной: </a:t>
            </a:r>
            <a:r>
              <a:rPr lang="ru-RU" i="1" dirty="0"/>
              <a:t>Напиток → Корица → Шоколадный сироп → …</a:t>
            </a:r>
            <a:r>
              <a:rPr lang="ru-RU" dirty="0"/>
              <a:t>.</a:t>
            </a:r>
          </a:p>
          <a:p>
            <a:r>
              <a:rPr lang="ru-RU" dirty="0"/>
              <a:t>Как это выглядит в подклассе? Например, для корицы нам остаётся реализовать только:</a:t>
            </a:r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GetCondimentDescription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— вернуть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Cinnamon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ru-RU" dirty="0"/>
              <a:t>;</a:t>
            </a:r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GetCondimentCost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— вернуть, скажем,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</a:t>
            </a:r>
            <a:r>
              <a:rPr lang="ru-RU" dirty="0"/>
              <a:t>.</a:t>
            </a:r>
          </a:p>
          <a:p>
            <a:r>
              <a:rPr lang="ru-RU" dirty="0"/>
              <a:t>Всё. Бизнес-правила «как складывать» и «в каком порядке» мы не дублируем — каркас уже дан в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ru-RU" dirty="0"/>
              <a:t>-методах.</a:t>
            </a:r>
          </a:p>
          <a:p>
            <a:r>
              <a:rPr lang="ru-RU" dirty="0"/>
              <a:t>Ещё пара практических нюансов:</a:t>
            </a:r>
          </a:p>
          <a:p>
            <a:r>
              <a:rPr lang="ru-RU" b="1" dirty="0"/>
              <a:t>Сложность по времени</a:t>
            </a:r>
            <a:r>
              <a:rPr lang="ru-RU" dirty="0"/>
              <a:t> линейная относительно числа обёрток: каждый декоратор делает «делегировать + прибавить» — это нормально и хорошо масштабируется.</a:t>
            </a:r>
          </a:p>
          <a:p>
            <a:r>
              <a:rPr lang="ru-RU" dirty="0"/>
              <a:t>Если цены динамические (например, прайс из конфигурации), их всё равно лучше инкапсулировать внутри конкретной добавки — шаблонный метод от этого не страдает.</a:t>
            </a:r>
          </a:p>
          <a:p>
            <a:r>
              <a:rPr lang="ru-RU" dirty="0"/>
              <a:t>Мы сознательно </a:t>
            </a:r>
            <a:r>
              <a:rPr lang="ru-RU" b="1" dirty="0"/>
              <a:t>запрещаем</a:t>
            </a:r>
            <a:r>
              <a:rPr lang="ru-RU" dirty="0"/>
              <a:t> переопределять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GetDescription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GetCost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ru-RU" dirty="0"/>
              <a:t> в наследниках — так защищаем инварианты алгоритма и предотвращаем неожиданные сайд-эффекты.</a:t>
            </a:r>
          </a:p>
          <a:p>
            <a:r>
              <a:rPr lang="ru-RU" dirty="0"/>
              <a:t>Итог: </a:t>
            </a:r>
            <a:r>
              <a:rPr lang="ru-RU" i="1" dirty="0"/>
              <a:t>Декоратор</a:t>
            </a:r>
            <a:r>
              <a:rPr lang="ru-RU" dirty="0"/>
              <a:t> даёт нам динамическую композицию поведения, а </a:t>
            </a:r>
            <a:r>
              <a:rPr lang="ru-RU" i="1" dirty="0"/>
              <a:t>Шаблонный метод</a:t>
            </a:r>
            <a:r>
              <a:rPr lang="ru-RU" dirty="0"/>
              <a:t> фиксирует правильный «скелет» вычислений и оставляет строго определённые точки расширения. В связке эти паттерны дают и гибкость, и предсказуемость исполнения.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73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90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шаблон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MakeCondiment</a:t>
            </a:r>
            <a:r>
              <a:rPr lang="ru-RU" dirty="0"/>
              <a:t> — фабрика </a:t>
            </a:r>
            <a:r>
              <a:rPr lang="ru-RU" b="1" dirty="0"/>
              <a:t>функциональных декораторов</a:t>
            </a:r>
            <a:r>
              <a:rPr lang="ru-RU" dirty="0"/>
              <a:t>. Он не создает добавку сразу, а </a:t>
            </a:r>
            <a:r>
              <a:rPr lang="ru-RU" b="1" dirty="0"/>
              <a:t>возвращает функцию</a:t>
            </a:r>
            <a:r>
              <a:rPr lang="ru-RU" dirty="0"/>
              <a:t>, которая умеет оборачивать переданный ей напиток нужной добавкой.</a:t>
            </a:r>
          </a:p>
          <a:p>
            <a:r>
              <a:rPr lang="ru-RU" b="1" dirty="0"/>
              <a:t>Что принимает шаблон</a:t>
            </a:r>
            <a:br>
              <a:rPr lang="ru-RU" dirty="0"/>
            </a:br>
            <a:r>
              <a:rPr lang="ru-RU" dirty="0"/>
              <a:t>Параметр шаблона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Condiment</a:t>
            </a:r>
            <a:r>
              <a:rPr lang="ru-RU" dirty="0"/>
              <a:t> — это класс добавки. Его конструктор первым аргументом должен принимать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IBeveragePtr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</a:t>
            </a:r>
            <a:r>
              <a:rPr lang="ru-RU" dirty="0"/>
              <a:t> — то есть владение напитком, который мы оборачиваем.</a:t>
            </a:r>
            <a:br>
              <a:rPr lang="ru-RU" dirty="0"/>
            </a:br>
            <a:r>
              <a:rPr lang="ru-RU" dirty="0"/>
              <a:t>Пакет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r>
              <a:rPr lang="ru-RU" dirty="0"/>
              <a:t> — это все </a:t>
            </a:r>
            <a:r>
              <a:rPr lang="ru-RU" i="1" dirty="0"/>
              <a:t>прочие</a:t>
            </a:r>
            <a:r>
              <a:rPr lang="ru-RU" dirty="0"/>
              <a:t> параметры конструктора добавки (например, «количество долек лимона», «тип льда» и т. п.).</a:t>
            </a:r>
          </a:p>
          <a:p>
            <a:r>
              <a:rPr lang="ru-RU" b="1" dirty="0"/>
              <a:t>Что возвращает </a:t>
            </a:r>
            <a:r>
              <a:rPr lang="ru-RU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MakeCondiment</a:t>
            </a:r>
            <a:br>
              <a:rPr lang="ru-RU" dirty="0"/>
            </a:br>
            <a:r>
              <a:rPr lang="ru-RU" dirty="0"/>
              <a:t>Она возвращает </a:t>
            </a:r>
            <a:r>
              <a:rPr lang="ru-RU" b="1" dirty="0"/>
              <a:t>лямбда-функцию-декоратор</a:t>
            </a:r>
            <a:r>
              <a:rPr lang="ru-RU" dirty="0"/>
              <a:t>. У этой лямбды один обязательный вход — сам напиток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ru-RU" dirty="0"/>
              <a:t>, который мы хотим обернуть. Плюс лямбда замыкает в себе (захватывает) параметры добавки (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r>
              <a:rPr lang="ru-RU" dirty="0"/>
              <a:t>), чтобы потом передать их в конструктор добавки.</a:t>
            </a:r>
          </a:p>
          <a:p>
            <a:r>
              <a:rPr lang="ru-RU" b="1" dirty="0"/>
              <a:t>Почему </a:t>
            </a:r>
            <a:r>
              <a:rPr lang="ru-RU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</a:t>
            </a:r>
            <a:r>
              <a:rPr lang="ru-RU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 b</a:t>
            </a:r>
            <a:r>
              <a:rPr lang="ru-RU" b="1" dirty="0"/>
              <a:t> и </a:t>
            </a:r>
            <a:r>
              <a:rPr lang="ru-RU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</a:t>
            </a:r>
            <a:r>
              <a:rPr lang="ru-RU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ru-RU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decltype</a:t>
            </a:r>
            <a:r>
              <a:rPr lang="ru-RU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(b)&gt;(b)</a:t>
            </a:r>
            <a:br>
              <a:rPr lang="ru-RU" dirty="0"/>
            </a:b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&amp;&amp;</a:t>
            </a:r>
            <a:r>
              <a:rPr lang="ru-RU" dirty="0"/>
              <a:t> делает параметр лямбды </a:t>
            </a:r>
            <a:r>
              <a:rPr lang="ru-RU" i="1" dirty="0"/>
              <a:t>универсальной ссылкой</a:t>
            </a:r>
            <a:r>
              <a:rPr lang="ru-RU" dirty="0"/>
              <a:t>: она корректно принимает как </a:t>
            </a:r>
            <a:r>
              <a:rPr lang="ru-RU" dirty="0" err="1"/>
              <a:t>rvalue</a:t>
            </a:r>
            <a:r>
              <a:rPr lang="ru-RU" dirty="0"/>
              <a:t>, так и </a:t>
            </a:r>
            <a:r>
              <a:rPr lang="ru-RU" dirty="0" err="1"/>
              <a:t>lvalue</a:t>
            </a:r>
            <a:r>
              <a:rPr lang="ru-RU" dirty="0"/>
              <a:t>-указатели/уникальные указатели.</a:t>
            </a:r>
            <a:br>
              <a:rPr lang="ru-RU" dirty="0"/>
            </a:b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decltype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(b)&gt;(b)</a:t>
            </a:r>
            <a:r>
              <a:rPr lang="ru-RU" dirty="0"/>
              <a:t> </a:t>
            </a:r>
            <a:r>
              <a:rPr lang="ru-RU" b="1" dirty="0"/>
              <a:t>сохраняет категорию значения</a:t>
            </a:r>
            <a:r>
              <a:rPr lang="ru-RU" dirty="0"/>
              <a:t>: если нам передали временный объект — мы переместим его дальше; если </a:t>
            </a:r>
            <a:r>
              <a:rPr lang="ru-RU" dirty="0" err="1"/>
              <a:t>lvalue</a:t>
            </a:r>
            <a:r>
              <a:rPr lang="ru-RU" dirty="0"/>
              <a:t> — передадим по </a:t>
            </a:r>
            <a:r>
              <a:rPr lang="ru-RU" dirty="0" err="1"/>
              <a:t>lvalue</a:t>
            </a:r>
            <a:r>
              <a:rPr lang="ru-RU" dirty="0"/>
              <a:t>. Это важно, чтобы не сломать владение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unique_ptr</a:t>
            </a:r>
            <a:r>
              <a:rPr lang="ru-RU" dirty="0"/>
              <a:t>.</a:t>
            </a:r>
          </a:p>
          <a:p>
            <a:r>
              <a:rPr lang="ru-RU" b="1" dirty="0"/>
              <a:t>Как это работает на практике</a:t>
            </a:r>
            <a:br>
              <a:rPr lang="ru-RU" dirty="0"/>
            </a:br>
            <a:r>
              <a:rPr lang="ru-RU" dirty="0"/>
              <a:t>Мы сперва «настраиваем» декоратор: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691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054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989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рассматривать Декоратор в объектно-ориентированном стиле: у нас есть интерфейсы, классы и наследники. Но сама идея паттерна — оборачивать один объект другим и добавлять поведение — прекрасно работает и в функциональном стиле. Давайте посмотрим, как это можно сделать со строковыми преобразованиями.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3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определим базовое понятие — </a:t>
            </a:r>
            <a:r>
              <a:rPr lang="ru-RU" b="1" dirty="0" err="1"/>
              <a:t>StringTransformer</a:t>
            </a:r>
            <a:r>
              <a:rPr lang="ru-RU" dirty="0"/>
              <a:t>. Это просто функция, которая принимает строку и возвращает строку.</a:t>
            </a:r>
          </a:p>
          <a:p>
            <a:r>
              <a:rPr lang="ru-RU" dirty="0"/>
              <a:t>У нас есть функция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PrintTransformedStrings</a:t>
            </a:r>
            <a:r>
              <a:rPr lang="ru-RU" dirty="0"/>
              <a:t>, которая печатает вектор строк, пропуская каждую через такой трансформер.</a:t>
            </a:r>
          </a:p>
          <a:p>
            <a:r>
              <a:rPr lang="ru-RU" dirty="0"/>
              <a:t>Например,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ToUpperCase</a:t>
            </a:r>
            <a:r>
              <a:rPr lang="ru-RU" dirty="0"/>
              <a:t> делает все буквы заглавными. Если мы вызовем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PrintTransformedStrings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ToUpperCase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ru-RU" dirty="0"/>
              <a:t>, то получим: </a:t>
            </a:r>
            <a:r>
              <a:rPr lang="ru-RU" i="1" dirty="0"/>
              <a:t>I, LOVE, C++</a:t>
            </a:r>
            <a:r>
              <a:rPr lang="ru-RU" dirty="0"/>
              <a:t>.</a:t>
            </a:r>
          </a:p>
          <a:p>
            <a:r>
              <a:rPr lang="ru-RU" dirty="0"/>
              <a:t>По сути, </a:t>
            </a:r>
            <a:r>
              <a:rPr lang="en-US" dirty="0" err="1"/>
              <a:t>StringTransformer</a:t>
            </a:r>
            <a:r>
              <a:rPr lang="en-US" dirty="0"/>
              <a:t> -</a:t>
            </a:r>
            <a:r>
              <a:rPr lang="ru-RU" dirty="0"/>
              <a:t> это функциональный аналог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</a:t>
            </a:r>
            <a:r>
              <a:rPr lang="ru-RU" dirty="0"/>
              <a:t>: интерфейс, с которым будут работать все наши декораторы.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26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создадим два простых декоратора-функции: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AddSquareBrackets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AddCurlyBrackets</a:t>
            </a:r>
            <a:r>
              <a:rPr lang="ru-RU" dirty="0"/>
              <a:t>.</a:t>
            </a:r>
          </a:p>
          <a:p>
            <a:r>
              <a:rPr lang="ru-RU" dirty="0"/>
              <a:t>Они берут строку и оборачивают её либо в квадратные скобки, либо в фигурные.</a:t>
            </a:r>
          </a:p>
          <a:p>
            <a:r>
              <a:rPr lang="ru-RU" dirty="0"/>
              <a:t>Если применить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AddCurlyBrackets</a:t>
            </a:r>
            <a:r>
              <a:rPr lang="ru-RU" dirty="0"/>
              <a:t>, то получим: </a:t>
            </a:r>
            <a:r>
              <a:rPr lang="ru-RU" i="1" dirty="0"/>
              <a:t>{I}, {</a:t>
            </a:r>
            <a:r>
              <a:rPr lang="ru-RU" i="1" dirty="0" err="1"/>
              <a:t>love</a:t>
            </a:r>
            <a:r>
              <a:rPr lang="ru-RU" i="1" dirty="0"/>
              <a:t>}, {C++}</a:t>
            </a:r>
            <a:r>
              <a:rPr lang="ru-RU" dirty="0"/>
              <a:t>. Если применить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AddSquareBrackets</a:t>
            </a:r>
            <a:r>
              <a:rPr lang="ru-RU" dirty="0"/>
              <a:t> — результат будет: </a:t>
            </a:r>
            <a:r>
              <a:rPr lang="ru-RU" i="1" dirty="0"/>
              <a:t>[I], [</a:t>
            </a:r>
            <a:r>
              <a:rPr lang="ru-RU" i="1" dirty="0" err="1"/>
              <a:t>love</a:t>
            </a:r>
            <a:r>
              <a:rPr lang="ru-RU" i="1" dirty="0"/>
              <a:t>], [C++]</a:t>
            </a:r>
            <a:r>
              <a:rPr lang="ru-RU" dirty="0"/>
              <a:t>.</a:t>
            </a:r>
          </a:p>
          <a:p>
            <a:r>
              <a:rPr lang="ru-RU" dirty="0"/>
              <a:t>Это уже очень похоже на то, что делал наш кофейный декоратор: мы добавляем новое свойство без изменения исходной строки.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84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возникает вопрос: а что если нам нужно </a:t>
            </a:r>
            <a:r>
              <a:rPr lang="ru-RU" b="1" dirty="0"/>
              <a:t>сочетать</a:t>
            </a:r>
            <a:r>
              <a:rPr lang="ru-RU" dirty="0"/>
              <a:t> несколько декораторов? Например, сначала сделать строку заглавной, а потом обернуть в скобки.</a:t>
            </a:r>
          </a:p>
          <a:p>
            <a:r>
              <a:rPr lang="ru-RU" dirty="0"/>
              <a:t>Мы можем это сделать вручную, вызывая одну функцию внутри другой. Так появляются функции вроде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UpperCaseWithSquareBrackets</a:t>
            </a:r>
            <a:r>
              <a:rPr lang="ru-RU" dirty="0"/>
              <a:t> или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SquareBracketsWithinCurlyBrackets</a:t>
            </a:r>
            <a:r>
              <a:rPr lang="ru-RU" dirty="0"/>
              <a:t>.</a:t>
            </a:r>
          </a:p>
          <a:p>
            <a:r>
              <a:rPr lang="ru-RU" dirty="0"/>
              <a:t>И тут мы видим проблему: комбинации растут комбинаторно. Всё как в примере с кофе! Слишком много функций, дублирование и код начинает “разбухать”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97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476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— написать универсальную функцию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Decorate</a:t>
            </a:r>
            <a:r>
              <a:rPr lang="ru-RU" dirty="0"/>
              <a:t>, которая принимает два трансформера и возвращает их композицию: сначала выполняется первый, потом второй.</a:t>
            </a:r>
          </a:p>
          <a:p>
            <a:r>
              <a:rPr lang="ru-RU" dirty="0"/>
              <a:t>Теперь мы можем динамически собирать любые цепочки преобразований. Например:</a:t>
            </a:r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Decorate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ToUpperCase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AddSquareBrackets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ru-RU" dirty="0"/>
          </a:p>
          <a:p>
            <a:r>
              <a:rPr lang="ru-RU" dirty="0"/>
              <a:t>даст нам результат: </a:t>
            </a:r>
            <a:r>
              <a:rPr lang="ru-RU" i="1" dirty="0"/>
              <a:t>[I], [LOVE], [C++]</a:t>
            </a:r>
            <a:r>
              <a:rPr lang="ru-RU" dirty="0"/>
              <a:t>.</a:t>
            </a:r>
          </a:p>
          <a:p>
            <a:r>
              <a:rPr lang="ru-RU" dirty="0"/>
              <a:t>То есть мы только что реализовали функциональный “декоратор”: один трансформер оборачивает результат другого.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844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сделать запись ещё удобнее, добавим оператор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ru-RU" dirty="0"/>
              <a:t>.</a:t>
            </a:r>
          </a:p>
          <a:p>
            <a:r>
              <a:rPr lang="ru-RU" dirty="0"/>
              <a:t>Теперь мы можем писать в стиле конвейера:</a:t>
            </a:r>
          </a:p>
          <a:p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ToUpperCase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AddSquareBrackets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AddCurlyBrackets</a:t>
            </a:r>
            <a:endParaRPr lang="ru-RU" dirty="0"/>
          </a:p>
          <a:p>
            <a:r>
              <a:rPr lang="ru-RU" dirty="0"/>
              <a:t>и результат будет: </a:t>
            </a:r>
            <a:r>
              <a:rPr lang="ru-RU" i="1" dirty="0"/>
              <a:t>{[I]}, {[LOVE]}, {[C++]}</a:t>
            </a:r>
            <a:r>
              <a:rPr lang="ru-RU" dirty="0"/>
              <a:t>.</a:t>
            </a:r>
          </a:p>
          <a:p>
            <a:r>
              <a:rPr lang="ru-RU" dirty="0"/>
              <a:t>То есть мы построили цепочку декораторов так же элегантно, как в примере с напитками, но уже без классов — только с функциями.</a:t>
            </a:r>
          </a:p>
          <a:p>
            <a:r>
              <a:rPr lang="ru-RU" dirty="0"/>
              <a:t>Главная идея сохраняется: объект (в данном случае строка) остаётся тем же типом, а новые функции-декораторы добавляют к нему поведение, комбинируясь друг с другом.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959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подведём промежуточный итог и сравним два подхода.</a:t>
            </a:r>
          </a:p>
          <a:p>
            <a:r>
              <a:rPr lang="ru-RU" dirty="0"/>
              <a:t>Что общего? И в объектно-ориентированном, и в функциональном стиле декоратор работает как обёртка. Мы берём что-то — объект или функцию — и добавляем к нему новое поведение. Причём без изменения исходного кода и с возможностью объединять несколько декораторов в цепочку.</a:t>
            </a:r>
          </a:p>
          <a:p>
            <a:r>
              <a:rPr lang="ru-RU" dirty="0"/>
              <a:t>Разница в инструментах.</a:t>
            </a:r>
            <a:br>
              <a:rPr lang="ru-RU" dirty="0"/>
            </a:br>
            <a:r>
              <a:rPr lang="ru-RU" dirty="0"/>
              <a:t>В ООП у нас классы и интерфейсы: например,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IBeverage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CondimentDecorator</a:t>
            </a:r>
            <a:r>
              <a:rPr lang="ru-RU" dirty="0"/>
              <a:t>. Мы используем композицию объектов и управляем состоянием — например, стоимостью напитка.</a:t>
            </a:r>
            <a:br>
              <a:rPr lang="ru-RU" dirty="0"/>
            </a:br>
            <a:r>
              <a:rPr lang="ru-RU" dirty="0"/>
              <a:t>В функциональном подходе всё проще: у нас есть функции высшего порядка, такие как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StringTransformer</a:t>
            </a:r>
            <a:r>
              <a:rPr lang="ru-RU" dirty="0"/>
              <a:t>. Мы строим композиции функций и можем писать их очень лаконично, буквально в одну строку, используя оператор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ru-RU" dirty="0"/>
              <a:t>.</a:t>
            </a:r>
          </a:p>
          <a:p>
            <a:r>
              <a:rPr lang="ru-RU" dirty="0"/>
              <a:t>То есть идея одна и та же, но инструменты разные. И это важно понимать: паттерн “Декоратор” — это не только про ООП, это универсальная концепция, которая прекрасно работает в разных парадигмах.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614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968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306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679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85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04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89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23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385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11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087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707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подведём итог.</a:t>
            </a:r>
          </a:p>
          <a:p>
            <a:r>
              <a:rPr lang="ru-RU" dirty="0"/>
              <a:t>Паттерн “Декоратор” применяется тогда, когда нам нужно </a:t>
            </a:r>
            <a:r>
              <a:rPr lang="ru-RU" b="1" dirty="0"/>
              <a:t>добавить объекту новые возможности динамически</a:t>
            </a:r>
            <a:r>
              <a:rPr lang="ru-RU" dirty="0"/>
              <a:t>, без изменения его исходного кода. Это позволяет расширять поведение гибко, в отличие от наследования, где всё жёстко зашито в иерархию.</a:t>
            </a:r>
          </a:p>
          <a:p>
            <a:r>
              <a:rPr lang="ru-RU" dirty="0"/>
              <a:t>Где он встречается? На самом деле — повсюду. В графических интерфейсах: когда мы добавляем к окну </a:t>
            </a:r>
            <a:r>
              <a:rPr lang="ru-RU" dirty="0" err="1"/>
              <a:t>скроллбар</a:t>
            </a:r>
            <a:r>
              <a:rPr lang="ru-RU" dirty="0"/>
              <a:t> или рамку. В потоках ввода/вывода: в C++ это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iostream</a:t>
            </a:r>
            <a:r>
              <a:rPr lang="ru-RU" dirty="0"/>
              <a:t>, в Java — цепочки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InputStream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BufferedStream</a:t>
            </a:r>
            <a:r>
              <a:rPr lang="ru-RU" dirty="0"/>
              <a:t>. В веб-разработке — это </a:t>
            </a:r>
            <a:r>
              <a:rPr lang="ru-RU" dirty="0" err="1"/>
              <a:t>middleware</a:t>
            </a:r>
            <a:r>
              <a:rPr lang="ru-RU" dirty="0"/>
              <a:t>, где HTTP-запрос проходит через последовательность обработчиков. И, конечно, такие вещи как логирование, кэширование или авторизация тоже часто реализуются через декораторы.</a:t>
            </a:r>
          </a:p>
          <a:p>
            <a:r>
              <a:rPr lang="ru-RU" dirty="0"/>
              <a:t>Почему важно знать этот паттерн? Потому что он даёт готовое решение типовой проблемы: как избежать взрыва классов при наследовании и при этом сохранить гибкость. Он помогает нам следовать принципу открытости/закрытости, а значит, писать более надёжный и сопровождаемый код.</a:t>
            </a:r>
          </a:p>
          <a:p>
            <a:r>
              <a:rPr lang="ru-RU" dirty="0"/>
              <a:t>И самое интересное: декоратор — это не только объектно-ориентированный паттерн. Это общая концепция, которая прекрасно работает и в функциональном программировании, и в современных архитектурных решениях. Поэтому знание этого паттерна полезно любому разработчику, независимо от языка и парадигмы.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88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76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90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впервые сталкиваемся с задачей добавить к напиткам разные дополнения, кажется естественным решение: давайте просто заведём флаги в базовом классе. Например, у нас есть поле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hasChocolate</a:t>
            </a:r>
            <a:r>
              <a:rPr lang="ru-RU" dirty="0"/>
              <a:t>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hasCinnamon</a:t>
            </a:r>
            <a:r>
              <a:rPr lang="ru-RU" dirty="0"/>
              <a:t>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hasIce</a:t>
            </a:r>
            <a:r>
              <a:rPr lang="ru-RU" dirty="0"/>
              <a:t> и так далее.</a:t>
            </a:r>
          </a:p>
          <a:p>
            <a:r>
              <a:rPr lang="ru-RU" dirty="0"/>
              <a:t>Тогда метод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GetCost</a:t>
            </a:r>
            <a:r>
              <a:rPr lang="ru-RU" dirty="0"/>
              <a:t> в базовом классе сможет пробежать по всем этим флагам и суммировать стоимость выбранных дополнений. Аналогично, метод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GetDescription</a:t>
            </a:r>
            <a:r>
              <a:rPr lang="ru-RU" dirty="0"/>
              <a:t> будет формировать строку со списком добавок. Подклассы вроде </a:t>
            </a:r>
            <a:r>
              <a:rPr lang="ru-RU" i="1" dirty="0" err="1"/>
              <a:t>Latte</a:t>
            </a:r>
            <a:r>
              <a:rPr lang="ru-RU" dirty="0"/>
              <a:t> или </a:t>
            </a:r>
            <a:r>
              <a:rPr lang="ru-RU" i="1" dirty="0" err="1"/>
              <a:t>Tea</a:t>
            </a:r>
            <a:r>
              <a:rPr lang="ru-RU" dirty="0"/>
              <a:t> будут просто добавлять к этому свои собственные характеристики.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21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GetCost</a:t>
            </a:r>
            <a:r>
              <a:rPr lang="ru-RU" dirty="0"/>
              <a:t> класса </a:t>
            </a:r>
            <a:r>
              <a:rPr lang="en-US" dirty="0"/>
              <a:t>Beverage </a:t>
            </a:r>
            <a:r>
              <a:rPr lang="ru-RU" dirty="0"/>
              <a:t>вычислит стоимость всех дополнений, а</a:t>
            </a:r>
            <a:r>
              <a:rPr lang="en-US" dirty="0"/>
              <a:t> </a:t>
            </a:r>
            <a:r>
              <a:rPr lang="ru-RU" dirty="0"/>
              <a:t>подклассы переопределят </a:t>
            </a:r>
            <a:r>
              <a:rPr lang="en-US" dirty="0" err="1"/>
              <a:t>GetCost</a:t>
            </a:r>
            <a:r>
              <a:rPr lang="ru-RU" dirty="0"/>
              <a:t>, чтобы прибавить свою стоимость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35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4CD-8A9B-4A0F-92F8-66577DA60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8A783-A31A-4F26-8D62-7A238ED3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B3E1-8D4B-435C-8240-CC08C5F6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1819-898A-48E2-AD10-6E104F5D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EEFB-4FB0-45AF-B7D5-4F51B2A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490-228C-47E5-8E66-9840F19F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6D3B5-AE7F-4153-9202-FF7A18076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CA23-4E24-4441-8C87-CE7FD13B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82B5-5B3F-405E-8D48-0B714ACF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B911-B2EF-4A63-9E48-CAD69FD1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7C318-54B6-4A30-94B8-225B4A1E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80F5E-88C0-42BE-8961-9015219C7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525-69F4-4F4B-9063-02BFEDD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3ECF7-53BB-410B-9F59-7DE15058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E483-D200-47F5-9FB7-15A48BB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5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C397-B1B6-4842-9774-DF1DF58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0D13-09B0-4CEC-B507-D3172DC2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FC5C-697B-433A-814C-B4E36CE1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6028-E08E-4551-80F6-AACF75AD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8517-A860-4AD2-AAAD-F460F744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9671-662A-4F34-8B7D-3142C245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1C8AC-9283-4B89-BA92-DD15627FB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1C69-EB18-4348-A19F-4561D902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F84E-E8EA-4A76-92F0-3CEEFD2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6740-164C-48DF-A190-24B8832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9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1874-D3DB-4F04-868D-4B71DB6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6DC9-E2E6-4252-B204-6C528A0E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0D3E2-8843-4A9F-A3AF-BA75DB7F9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8125-2290-4037-BEBF-F9CACAA2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471FA-990E-43B9-9FD9-DB2DB1B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2B71-004E-45B1-A978-01C83A7C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2855-4DF0-4288-BEFB-411C7974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3A21-AC0D-4708-B96B-63EEB307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4546-D02E-4085-82F8-DE17DA6F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C45DE-9FB6-4E29-A904-306ACE6C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572A5-236E-4881-AFD1-1918CE40C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6CAA2-A7F3-4BC2-A9A5-FF4AFEAD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444A5-D920-4D5D-9553-DCD9F52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7FD79-1674-4A54-9A10-C2B19FCB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4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CEA-303B-44A8-9FF6-2B04A8D3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909F6-1892-4520-82F4-4EEF3D9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3AE-2091-4B8A-B951-1D015DD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C5308-1C2C-4ADD-9F5A-1D3CB296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9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42A77-FB63-4EAE-B5FD-4180ED6D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FD9D0-9D3B-41B0-9B36-8B41F8D6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9E3AA-7517-494B-B67A-BB1C4E66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8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CFC4-113B-451D-B550-1BE6353F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9C6C-2FF5-4A7B-9604-7155409F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24B63-4D91-4FA4-99E0-F8AE45C0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5F6F8-8CE2-4E5C-A681-3A498E28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F3466-081F-47F4-B157-88EC11A3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B51D-600B-48F6-A3B6-F119ED2C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ECBB-6A9A-4A5A-930E-6C123F0E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66891-4F06-4791-BE48-4589EAC5D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AEC7-25D3-4C82-88FB-1B5909A6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65394-32A0-4649-9BA8-2FA805C1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63EF9-E1A2-4ACA-A610-A6CFB5B0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E48AC-57DE-4B59-BEEF-B1931F5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4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58F3-59AB-415C-ADFF-E932D0B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8236A-B80C-480A-B960-2D7BB7BA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1A7C-A108-420C-AF68-BBC0C300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03.10.2025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AC2B-3BDD-4A35-A722-6DCB8DC37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6E25D-683F-4F30-9B41-765F21700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Паттерн проектирования «Декоратор»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4CD05F-9E5A-2AD0-C685-489EB4041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2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(продолжение)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314944"/>
            <a:ext cx="4753744" cy="528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Продолжение класса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Beverage */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+=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", chocolate syrup"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desc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cost += 30;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...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cost;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/*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флаги остальных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добавок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69224" y="1314944"/>
            <a:ext cx="5184576" cy="3313215"/>
            <a:chOff x="3965915" y="3530104"/>
            <a:chExt cx="5184576" cy="3313215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965915" y="3530104"/>
              <a:ext cx="5184576" cy="3313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// </a:t>
              </a:r>
              <a:r>
                <a:rPr lang="ru-RU" sz="1400" dirty="0">
                  <a:solidFill>
                    <a:srgbClr val="008000"/>
                  </a:solidFill>
                  <a:latin typeface="Consolas"/>
                  <a:ea typeface="Calibri"/>
                  <a:cs typeface="Times New Roman"/>
                </a:rPr>
                <a:t>Кофе, другие классы реализуются похожим образом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class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Coffee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: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Beverage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{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public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string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override</a:t>
              </a:r>
              <a:endPara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A31515"/>
                  </a:solidFill>
                  <a:latin typeface="Consolas"/>
                  <a:ea typeface="Calibri"/>
                  <a:cs typeface="Times New Roman"/>
                </a:rPr>
                <a:t>"Coffee"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onsolas"/>
                  <a:ea typeface="Calibri"/>
                  <a:cs typeface="Times New Roman"/>
                </a:rPr>
                <a:t>+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GetDescription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double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 </a:t>
              </a:r>
              <a:r>
                <a:rPr lang="en-US" sz="1400" dirty="0" err="1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const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{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	</a:t>
              </a:r>
              <a:r>
                <a:rPr lang="en-US" sz="1400" dirty="0">
                  <a:solidFill>
                    <a:srgbClr val="0000FF"/>
                  </a:solidFill>
                  <a:latin typeface="Consolas"/>
                  <a:ea typeface="Calibri"/>
                  <a:cs typeface="Times New Roman"/>
                </a:rPr>
                <a:t>return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 60 + </a:t>
              </a:r>
              <a:r>
                <a:rPr lang="en-US" sz="1400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CBeverage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::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GetCost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(); </a:t>
              </a:r>
            </a:p>
            <a:p>
              <a:pPr defTabSz="180975">
                <a:lnSpc>
                  <a:spcPct val="115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	}</a:t>
              </a:r>
              <a:endParaRPr lang="ru-RU" sz="1400" dirty="0">
                <a:ea typeface="Calibri"/>
                <a:cs typeface="Times New Roman"/>
              </a:endParaRPr>
            </a:p>
            <a:p>
              <a:pPr defTabSz="180975">
                <a:lnSpc>
                  <a:spcPct val="115000"/>
                </a:lnSpc>
                <a:spcAft>
                  <a:spcPts val="1000"/>
                </a:spcAft>
              </a:pPr>
              <a:r>
                <a:rPr lang="ru-RU" sz="1400" dirty="0">
                  <a:solidFill>
                    <a:srgbClr val="000000"/>
                  </a:solidFill>
                  <a:latin typeface="Consolas"/>
                  <a:ea typeface="Calibri"/>
                  <a:cs typeface="Times New Roman"/>
                </a:rPr>
                <a:t>};</a:t>
              </a:r>
              <a:endParaRPr lang="ru-RU" sz="1400" dirty="0">
                <a:ea typeface="Calibri"/>
                <a:cs typeface="Times New Roman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4355976" y="5013176"/>
              <a:ext cx="478802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355976" y="5949280"/>
              <a:ext cx="345638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Rectangle 8"/>
          <p:cNvSpPr/>
          <p:nvPr/>
        </p:nvSpPr>
        <p:spPr>
          <a:xfrm>
            <a:off x="6115447" y="4887755"/>
            <a:ext cx="5231861" cy="169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coffee.SetChocolateSyrup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   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coffee.GetCost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Недостатки подхода с флагами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Нарушение OCP</a:t>
            </a:r>
            <a:r>
              <a:rPr lang="ru-RU" dirty="0"/>
              <a:t> — каждый раз приходится менять базовый класс</a:t>
            </a:r>
          </a:p>
          <a:p>
            <a:r>
              <a:rPr lang="ru-RU" b="1" dirty="0"/>
              <a:t>Хрупкость</a:t>
            </a:r>
            <a:r>
              <a:rPr lang="ru-RU" dirty="0"/>
              <a:t> — изменение цены/логики добавки требует правки общего кода</a:t>
            </a:r>
          </a:p>
          <a:p>
            <a:r>
              <a:rPr lang="ru-RU" b="1" dirty="0"/>
              <a:t>Ограниченная гибкость</a:t>
            </a:r>
            <a:endParaRPr lang="ru-RU" dirty="0"/>
          </a:p>
          <a:p>
            <a:pPr lvl="1"/>
            <a:r>
              <a:rPr lang="ru-RU" dirty="0"/>
              <a:t>невозможно легко задать </a:t>
            </a:r>
            <a:r>
              <a:rPr lang="ru-RU" i="1" dirty="0"/>
              <a:t>двойную</a:t>
            </a:r>
            <a:r>
              <a:rPr lang="ru-RU" dirty="0"/>
              <a:t> или </a:t>
            </a:r>
            <a:r>
              <a:rPr lang="ru-RU" i="1" dirty="0"/>
              <a:t>тройную</a:t>
            </a:r>
            <a:r>
              <a:rPr lang="ru-RU" dirty="0"/>
              <a:t> порцию</a:t>
            </a:r>
          </a:p>
          <a:p>
            <a:pPr lvl="1"/>
            <a:r>
              <a:rPr lang="ru-RU" dirty="0"/>
              <a:t>появляются странные или нежелательные комбинации (</a:t>
            </a:r>
            <a:r>
              <a:rPr lang="ru-RU" i="1" dirty="0" err="1"/>
              <a:t>milkshake</a:t>
            </a:r>
            <a:r>
              <a:rPr lang="ru-RU" i="1" dirty="0"/>
              <a:t> + </a:t>
            </a:r>
            <a:r>
              <a:rPr lang="ru-RU" i="1" dirty="0" err="1"/>
              <a:t>ice</a:t>
            </a:r>
            <a:r>
              <a:rPr lang="ru-RU" dirty="0"/>
              <a:t>)</a:t>
            </a:r>
          </a:p>
          <a:p>
            <a:r>
              <a:rPr lang="ru-RU" b="1" dirty="0"/>
              <a:t>Рост сложности</a:t>
            </a:r>
            <a:r>
              <a:rPr lang="ru-RU" dirty="0"/>
              <a:t> — с ростом числа добавок код становится всё труднее поддерживать</a:t>
            </a:r>
          </a:p>
        </p:txBody>
      </p:sp>
    </p:spTree>
    <p:extLst>
      <p:ext uri="{BB962C8B-B14F-4D97-AF65-F5344CB8AC3E}">
        <p14:creationId xmlns:p14="http://schemas.microsoft.com/office/powerpoint/2010/main" val="21931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B4E4-A0D9-461C-BD0F-F55EB916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 </a:t>
            </a:r>
            <a:r>
              <a:rPr lang="en-US" dirty="0"/>
              <a:t>vs </a:t>
            </a:r>
            <a:r>
              <a:rPr lang="ru-RU" dirty="0"/>
              <a:t>композиция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F780-DA78-462C-9C67-99CC20DA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Наследование</a:t>
            </a:r>
            <a:endParaRPr lang="ru-RU" dirty="0"/>
          </a:p>
          <a:p>
            <a:pPr lvl="1"/>
            <a:r>
              <a:rPr lang="ru-RU" dirty="0"/>
              <a:t>Жёсткие иерархии</a:t>
            </a:r>
          </a:p>
          <a:p>
            <a:pPr lvl="1"/>
            <a:r>
              <a:rPr lang="ru-RU" dirty="0"/>
              <a:t>Поведение фиксируется во время компиляции</a:t>
            </a:r>
          </a:p>
          <a:p>
            <a:pPr lvl="1"/>
            <a:r>
              <a:rPr lang="ru-RU" dirty="0"/>
              <a:t>Трудно изменять и </a:t>
            </a:r>
            <a:r>
              <a:rPr lang="ru-RU" dirty="0" err="1"/>
              <a:t>переиспользовать</a:t>
            </a:r>
            <a:endParaRPr lang="ru-RU" dirty="0"/>
          </a:p>
          <a:p>
            <a:r>
              <a:rPr lang="ru-RU" b="1" dirty="0"/>
              <a:t>Композиция</a:t>
            </a:r>
            <a:endParaRPr lang="ru-RU" dirty="0"/>
          </a:p>
          <a:p>
            <a:pPr lvl="1"/>
            <a:r>
              <a:rPr lang="ru-RU" dirty="0"/>
              <a:t>Объекты собираются из компонентов</a:t>
            </a:r>
          </a:p>
          <a:p>
            <a:pPr lvl="1"/>
            <a:r>
              <a:rPr lang="ru-RU" dirty="0"/>
              <a:t>Поведение можно менять динамически, в </a:t>
            </a:r>
            <a:r>
              <a:rPr lang="ru-RU" dirty="0" err="1"/>
              <a:t>рантайме</a:t>
            </a:r>
            <a:endParaRPr lang="ru-RU" dirty="0"/>
          </a:p>
          <a:p>
            <a:pPr lvl="1"/>
            <a:r>
              <a:rPr lang="ru-RU" dirty="0"/>
              <a:t>Гибкость и повторное использование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625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открытости/закрытости (</a:t>
            </a:r>
            <a:r>
              <a:rPr lang="en-US" dirty="0"/>
              <a:t>Open/Closed principle, OCP)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Классы должны быть </a:t>
            </a:r>
            <a:r>
              <a:rPr lang="ru-RU" b="1" dirty="0"/>
              <a:t>открыты для расширения</a:t>
            </a:r>
            <a:r>
              <a:rPr lang="ru-RU" dirty="0"/>
              <a:t>, но </a:t>
            </a:r>
            <a:r>
              <a:rPr lang="ru-RU" b="1" dirty="0"/>
              <a:t>закрыты для изменения</a:t>
            </a:r>
            <a:endParaRPr lang="ru-RU" dirty="0"/>
          </a:p>
          <a:p>
            <a:pPr lvl="1"/>
            <a:r>
              <a:rPr lang="ru-RU" dirty="0"/>
              <a:t>Новый функционал добавляется </a:t>
            </a:r>
            <a:r>
              <a:rPr lang="ru-RU" b="1" dirty="0"/>
              <a:t>через расширение</a:t>
            </a:r>
            <a:r>
              <a:rPr lang="ru-RU" dirty="0"/>
              <a:t>, а не через правки старого кода</a:t>
            </a:r>
          </a:p>
          <a:p>
            <a:pPr lvl="1"/>
            <a:r>
              <a:rPr lang="ru-RU" dirty="0"/>
              <a:t>Важно выделять «точки расширения» в архитектуре</a:t>
            </a:r>
          </a:p>
          <a:p>
            <a:pPr lvl="1"/>
            <a:r>
              <a:rPr lang="ru-RU" dirty="0"/>
              <a:t>Реалистично применять только там, где изменения действительно ожидаются</a:t>
            </a:r>
          </a:p>
          <a:p>
            <a:r>
              <a:rPr lang="ru-RU" b="1" dirty="0"/>
              <a:t>Пример:</a:t>
            </a:r>
            <a:endParaRPr lang="ru-RU" dirty="0"/>
          </a:p>
          <a:p>
            <a:pPr lvl="1"/>
            <a:r>
              <a:rPr lang="ru-RU" dirty="0"/>
              <a:t>Паттерн «Наблюдатель»: можно добавлять новых наблюдателей без изменения кода субъекта</a:t>
            </a:r>
          </a:p>
        </p:txBody>
      </p:sp>
    </p:spTree>
    <p:extLst>
      <p:ext uri="{BB962C8B-B14F-4D97-AF65-F5344CB8AC3E}">
        <p14:creationId xmlns:p14="http://schemas.microsoft.com/office/powerpoint/2010/main" val="15205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паттерна Декоратор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Как работает Декоратор:</a:t>
            </a:r>
            <a:endParaRPr lang="ru-RU" dirty="0"/>
          </a:p>
          <a:p>
            <a:pPr lvl="1"/>
            <a:r>
              <a:rPr lang="ru-RU" dirty="0"/>
              <a:t>Берём обычный объект (</a:t>
            </a:r>
            <a:r>
              <a:rPr lang="ru-RU" i="1" dirty="0"/>
              <a:t>например, кофе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«Оборачиваем» его в объект-декоратор (</a:t>
            </a:r>
            <a:r>
              <a:rPr lang="ru-RU" i="1" dirty="0"/>
              <a:t>например, корицу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Декоратор реализует тот же интерфейс, что и сам напиток</a:t>
            </a:r>
          </a:p>
          <a:p>
            <a:pPr lvl="1"/>
            <a:r>
              <a:rPr lang="ru-RU" dirty="0"/>
              <a:t>Можно продолжать оборачивать дальше (</a:t>
            </a:r>
            <a:r>
              <a:rPr lang="ru-RU" i="1" dirty="0"/>
              <a:t>добавляем шоколадный сироп и т. д.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Получаем цепочку объектов, которые вместе формируют итоговое поведение</a:t>
            </a:r>
          </a:p>
          <a:p>
            <a:r>
              <a:rPr lang="ru-RU" b="1" dirty="0"/>
              <a:t>Ключевая идея:</a:t>
            </a:r>
          </a:p>
          <a:p>
            <a:pPr lvl="1"/>
            <a:r>
              <a:rPr lang="ru-RU" dirty="0"/>
              <a:t>Декорированный объект остаётся тем же самым типом (реализует </a:t>
            </a:r>
            <a:r>
              <a:rPr lang="en-US" i="1" dirty="0" err="1"/>
              <a:t>IBeverage</a:t>
            </a:r>
            <a:r>
              <a:rPr lang="ru-RU" dirty="0"/>
              <a:t>), но динамически обогащается новыми свойствами.</a:t>
            </a:r>
          </a:p>
        </p:txBody>
      </p:sp>
    </p:spTree>
    <p:extLst>
      <p:ext uri="{BB962C8B-B14F-4D97-AF65-F5344CB8AC3E}">
        <p14:creationId xmlns:p14="http://schemas.microsoft.com/office/powerpoint/2010/main" val="2137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стоимости напитка</a:t>
            </a:r>
          </a:p>
        </p:txBody>
      </p:sp>
      <p:sp>
        <p:nvSpPr>
          <p:cNvPr id="12" name="Овал 11"/>
          <p:cNvSpPr/>
          <p:nvPr/>
        </p:nvSpPr>
        <p:spPr>
          <a:xfrm flipH="1">
            <a:off x="1997696" y="2420888"/>
            <a:ext cx="8136904" cy="331236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 flipH="1">
            <a:off x="4373960" y="2780928"/>
            <a:ext cx="4968552" cy="2520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9" y="4160262"/>
            <a:ext cx="1045397" cy="9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7" y="4077073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 flipH="1">
            <a:off x="6776052" y="3040844"/>
            <a:ext cx="2278429" cy="19003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93" y="3810947"/>
            <a:ext cx="1170284" cy="69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1750721" y="3729940"/>
            <a:ext cx="1612900" cy="723900"/>
          </a:xfrm>
          <a:custGeom>
            <a:avLst/>
            <a:gdLst>
              <a:gd name="connsiteX0" fmla="*/ 1727200 w 1727200"/>
              <a:gd name="connsiteY0" fmla="*/ 482600 h 482600"/>
              <a:gd name="connsiteX1" fmla="*/ 647700 w 1727200"/>
              <a:gd name="connsiteY1" fmla="*/ 431800 h 482600"/>
              <a:gd name="connsiteX2" fmla="*/ 0 w 1727200"/>
              <a:gd name="connsiteY2" fmla="*/ 0 h 482600"/>
              <a:gd name="connsiteX0" fmla="*/ 1727200 w 1727200"/>
              <a:gd name="connsiteY0" fmla="*/ 482600 h 939800"/>
              <a:gd name="connsiteX1" fmla="*/ 1079500 w 1727200"/>
              <a:gd name="connsiteY1" fmla="*/ 939800 h 939800"/>
              <a:gd name="connsiteX2" fmla="*/ 0 w 1727200"/>
              <a:gd name="connsiteY2" fmla="*/ 0 h 939800"/>
              <a:gd name="connsiteX0" fmla="*/ 1612900 w 1612900"/>
              <a:gd name="connsiteY0" fmla="*/ 0 h 775253"/>
              <a:gd name="connsiteX1" fmla="*/ 965200 w 1612900"/>
              <a:gd name="connsiteY1" fmla="*/ 457200 h 775253"/>
              <a:gd name="connsiteX2" fmla="*/ 0 w 1612900"/>
              <a:gd name="connsiteY2" fmla="*/ 723900 h 775253"/>
              <a:gd name="connsiteX0" fmla="*/ 1612900 w 1612900"/>
              <a:gd name="connsiteY0" fmla="*/ 0 h 723900"/>
              <a:gd name="connsiteX1" fmla="*/ 965200 w 1612900"/>
              <a:gd name="connsiteY1" fmla="*/ 4572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914400 w 1612900"/>
              <a:gd name="connsiteY1" fmla="*/ 266700 h 723900"/>
              <a:gd name="connsiteX2" fmla="*/ 0 w 1612900"/>
              <a:gd name="connsiteY2" fmla="*/ 723900 h 723900"/>
              <a:gd name="connsiteX0" fmla="*/ 1612900 w 1612900"/>
              <a:gd name="connsiteY0" fmla="*/ 0 h 723900"/>
              <a:gd name="connsiteX1" fmla="*/ 863600 w 1612900"/>
              <a:gd name="connsiteY1" fmla="*/ 127000 h 723900"/>
              <a:gd name="connsiteX2" fmla="*/ 0 w 1612900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900" h="723900">
                <a:moveTo>
                  <a:pt x="1612900" y="0"/>
                </a:moveTo>
                <a:cubicBezTo>
                  <a:pt x="1282700" y="63500"/>
                  <a:pt x="1132417" y="44450"/>
                  <a:pt x="863600" y="127000"/>
                </a:cubicBezTo>
                <a:cubicBezTo>
                  <a:pt x="594783" y="209550"/>
                  <a:pt x="294216" y="429683"/>
                  <a:pt x="0" y="7239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8"/>
          <p:cNvSpPr/>
          <p:nvPr/>
        </p:nvSpPr>
        <p:spPr>
          <a:xfrm>
            <a:off x="3533190" y="3793292"/>
            <a:ext cx="2108200" cy="368616"/>
          </a:xfrm>
          <a:custGeom>
            <a:avLst/>
            <a:gdLst>
              <a:gd name="connsiteX0" fmla="*/ 2108200 w 2108200"/>
              <a:gd name="connsiteY0" fmla="*/ 50800 h 368616"/>
              <a:gd name="connsiteX1" fmla="*/ 1079500 w 2108200"/>
              <a:gd name="connsiteY1" fmla="*/ 368300 h 368616"/>
              <a:gd name="connsiteX2" fmla="*/ 0 w 2108200"/>
              <a:gd name="connsiteY2" fmla="*/ 0 h 36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368616">
                <a:moveTo>
                  <a:pt x="2108200" y="50800"/>
                </a:moveTo>
                <a:cubicBezTo>
                  <a:pt x="1769533" y="213783"/>
                  <a:pt x="1430867" y="376767"/>
                  <a:pt x="1079500" y="368300"/>
                </a:cubicBezTo>
                <a:cubicBezTo>
                  <a:pt x="728133" y="359833"/>
                  <a:pt x="205317" y="55033"/>
                  <a:pt x="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Freeform 14"/>
          <p:cNvSpPr/>
          <p:nvPr/>
        </p:nvSpPr>
        <p:spPr>
          <a:xfrm>
            <a:off x="5879901" y="3842056"/>
            <a:ext cx="1752600" cy="203342"/>
          </a:xfrm>
          <a:custGeom>
            <a:avLst/>
            <a:gdLst>
              <a:gd name="connsiteX0" fmla="*/ 1752600 w 1752600"/>
              <a:gd name="connsiteY0" fmla="*/ 0 h 203342"/>
              <a:gd name="connsiteX1" fmla="*/ 838200 w 1752600"/>
              <a:gd name="connsiteY1" fmla="*/ 203200 h 203342"/>
              <a:gd name="connsiteX2" fmla="*/ 0 w 1752600"/>
              <a:gd name="connsiteY2" fmla="*/ 25400 h 20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0" h="203342">
                <a:moveTo>
                  <a:pt x="1752600" y="0"/>
                </a:moveTo>
                <a:cubicBezTo>
                  <a:pt x="1441450" y="99483"/>
                  <a:pt x="1130300" y="198967"/>
                  <a:pt x="838200" y="203200"/>
                </a:cubicBezTo>
                <a:cubicBezTo>
                  <a:pt x="546100" y="207433"/>
                  <a:pt x="273050" y="116416"/>
                  <a:pt x="0" y="254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 15"/>
          <p:cNvSpPr/>
          <p:nvPr/>
        </p:nvSpPr>
        <p:spPr>
          <a:xfrm>
            <a:off x="5830156" y="3237752"/>
            <a:ext cx="1651000" cy="216033"/>
          </a:xfrm>
          <a:custGeom>
            <a:avLst/>
            <a:gdLst>
              <a:gd name="connsiteX0" fmla="*/ 0 w 1651000"/>
              <a:gd name="connsiteY0" fmla="*/ 190633 h 216033"/>
              <a:gd name="connsiteX1" fmla="*/ 863600 w 1651000"/>
              <a:gd name="connsiteY1" fmla="*/ 133 h 216033"/>
              <a:gd name="connsiteX2" fmla="*/ 1651000 w 1651000"/>
              <a:gd name="connsiteY2" fmla="*/ 216033 h 21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216033">
                <a:moveTo>
                  <a:pt x="0" y="190633"/>
                </a:moveTo>
                <a:cubicBezTo>
                  <a:pt x="294216" y="93266"/>
                  <a:pt x="588433" y="-4100"/>
                  <a:pt x="863600" y="133"/>
                </a:cubicBezTo>
                <a:cubicBezTo>
                  <a:pt x="1138767" y="4366"/>
                  <a:pt x="1515533" y="180050"/>
                  <a:pt x="1651000" y="216033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reeform 16"/>
          <p:cNvSpPr/>
          <p:nvPr/>
        </p:nvSpPr>
        <p:spPr>
          <a:xfrm>
            <a:off x="3631363" y="3165475"/>
            <a:ext cx="1981200" cy="305722"/>
          </a:xfrm>
          <a:custGeom>
            <a:avLst/>
            <a:gdLst>
              <a:gd name="connsiteX0" fmla="*/ 0 w 1981200"/>
              <a:gd name="connsiteY0" fmla="*/ 229522 h 305722"/>
              <a:gd name="connsiteX1" fmla="*/ 1079500 w 1981200"/>
              <a:gd name="connsiteY1" fmla="*/ 922 h 305722"/>
              <a:gd name="connsiteX2" fmla="*/ 1981200 w 1981200"/>
              <a:gd name="connsiteY2" fmla="*/ 305722 h 30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305722">
                <a:moveTo>
                  <a:pt x="0" y="229522"/>
                </a:moveTo>
                <a:cubicBezTo>
                  <a:pt x="374650" y="108872"/>
                  <a:pt x="749300" y="-11778"/>
                  <a:pt x="1079500" y="922"/>
                </a:cubicBezTo>
                <a:cubicBezTo>
                  <a:pt x="1409700" y="13622"/>
                  <a:pt x="1695450" y="159672"/>
                  <a:pt x="1981200" y="30572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 17"/>
          <p:cNvSpPr/>
          <p:nvPr/>
        </p:nvSpPr>
        <p:spPr>
          <a:xfrm>
            <a:off x="1552139" y="2545796"/>
            <a:ext cx="1714500" cy="864132"/>
          </a:xfrm>
          <a:custGeom>
            <a:avLst/>
            <a:gdLst>
              <a:gd name="connsiteX0" fmla="*/ 0 w 1447800"/>
              <a:gd name="connsiteY0" fmla="*/ 889000 h 889000"/>
              <a:gd name="connsiteX1" fmla="*/ 787400 w 1447800"/>
              <a:gd name="connsiteY1" fmla="*/ 723900 h 889000"/>
              <a:gd name="connsiteX2" fmla="*/ 1447800 w 1447800"/>
              <a:gd name="connsiteY2" fmla="*/ 0 h 889000"/>
              <a:gd name="connsiteX0" fmla="*/ 0 w 1714500"/>
              <a:gd name="connsiteY0" fmla="*/ 36 h 1610119"/>
              <a:gd name="connsiteX1" fmla="*/ 1054100 w 1714500"/>
              <a:gd name="connsiteY1" fmla="*/ 1587536 h 1610119"/>
              <a:gd name="connsiteX2" fmla="*/ 1714500 w 1714500"/>
              <a:gd name="connsiteY2" fmla="*/ 863636 h 1610119"/>
              <a:gd name="connsiteX0" fmla="*/ 0 w 1714500"/>
              <a:gd name="connsiteY0" fmla="*/ 75 h 1020546"/>
              <a:gd name="connsiteX1" fmla="*/ 939800 w 1714500"/>
              <a:gd name="connsiteY1" fmla="*/ 838275 h 1020546"/>
              <a:gd name="connsiteX2" fmla="*/ 1714500 w 1714500"/>
              <a:gd name="connsiteY2" fmla="*/ 863675 h 1020546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75 h 874152"/>
              <a:gd name="connsiteX1" fmla="*/ 939800 w 1714500"/>
              <a:gd name="connsiteY1" fmla="*/ 838275 h 874152"/>
              <a:gd name="connsiteX2" fmla="*/ 1714500 w 1714500"/>
              <a:gd name="connsiteY2" fmla="*/ 863675 h 874152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266 h 863866"/>
              <a:gd name="connsiteX1" fmla="*/ 1206500 w 1714500"/>
              <a:gd name="connsiteY1" fmla="*/ 330466 h 863866"/>
              <a:gd name="connsiteX2" fmla="*/ 1714500 w 1714500"/>
              <a:gd name="connsiteY2" fmla="*/ 863866 h 863866"/>
              <a:gd name="connsiteX0" fmla="*/ 0 w 1714500"/>
              <a:gd name="connsiteY0" fmla="*/ 532 h 864132"/>
              <a:gd name="connsiteX1" fmla="*/ 1104900 w 1714500"/>
              <a:gd name="connsiteY1" fmla="*/ 229132 h 864132"/>
              <a:gd name="connsiteX2" fmla="*/ 1714500 w 1714500"/>
              <a:gd name="connsiteY2" fmla="*/ 864132 h 86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864132">
                <a:moveTo>
                  <a:pt x="0" y="532"/>
                </a:moveTo>
                <a:cubicBezTo>
                  <a:pt x="273050" y="-7935"/>
                  <a:pt x="819150" y="85199"/>
                  <a:pt x="1104900" y="229132"/>
                </a:cubicBezTo>
                <a:cubicBezTo>
                  <a:pt x="1390650" y="373065"/>
                  <a:pt x="1530350" y="478898"/>
                  <a:pt x="1714500" y="864132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448186" y="3704696"/>
            <a:ext cx="6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60.0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230474" y="3752489"/>
            <a:ext cx="85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80.0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012593" y="4064028"/>
            <a:ext cx="8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110.0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563038" y="1529819"/>
            <a:ext cx="270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вызывается у внешнего декоратора </a:t>
            </a:r>
            <a:r>
              <a:rPr lang="en-US" dirty="0" err="1"/>
              <a:t>ChocolateSyrup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2847113" y="3380484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12662" y="3392533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155440" y="3416008"/>
            <a:ext cx="11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GetCost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4337920" y="1519711"/>
            <a:ext cx="2982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 декоратора </a:t>
            </a:r>
            <a:r>
              <a:rPr lang="en-US" dirty="0"/>
              <a:t>Cinnamon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685784" y="1545844"/>
            <a:ext cx="298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вызывает</a:t>
            </a:r>
            <a:r>
              <a:rPr lang="en-US" dirty="0"/>
              <a:t> </a:t>
            </a:r>
            <a:r>
              <a:rPr lang="en-US" dirty="0" err="1"/>
              <a:t>GetCost</a:t>
            </a:r>
            <a:r>
              <a:rPr lang="en-US" dirty="0"/>
              <a:t>()</a:t>
            </a:r>
            <a:r>
              <a:rPr lang="ru-RU" dirty="0"/>
              <a:t> у</a:t>
            </a:r>
            <a:r>
              <a:rPr lang="en-US" dirty="0"/>
              <a:t> Coffee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544272" y="5789972"/>
            <a:ext cx="200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  <a:r>
              <a:rPr lang="ru-RU" dirty="0"/>
              <a:t> </a:t>
            </a:r>
            <a:r>
              <a:rPr lang="en-US" dirty="0"/>
              <a:t>Coffee </a:t>
            </a:r>
            <a:r>
              <a:rPr lang="ru-RU" dirty="0"/>
              <a:t>возвращает свою стоимость – </a:t>
            </a:r>
            <a:r>
              <a:rPr lang="en-US" b="1" dirty="0"/>
              <a:t>60</a:t>
            </a:r>
            <a:r>
              <a:rPr lang="ru-RU" b="1" dirty="0"/>
              <a:t>р.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1904" y="5719329"/>
            <a:ext cx="324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Cinnamon </a:t>
            </a:r>
            <a:r>
              <a:rPr lang="ru-RU" dirty="0"/>
              <a:t>прибавляет свою стоимость (20р.) к стоимости, полученной от </a:t>
            </a:r>
            <a:r>
              <a:rPr lang="en-US" dirty="0"/>
              <a:t>Coffee </a:t>
            </a:r>
            <a:r>
              <a:rPr lang="ru-RU" dirty="0"/>
              <a:t>и возвращает сумму – </a:t>
            </a:r>
            <a:r>
              <a:rPr lang="ru-RU" b="1" dirty="0"/>
              <a:t>80р.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5077" y="5655973"/>
            <a:ext cx="377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ChocolateSyrup</a:t>
            </a:r>
            <a:r>
              <a:rPr lang="ru-RU" dirty="0"/>
              <a:t> прибавляет свою стоимость (30р.) к стоимости, полученной от </a:t>
            </a:r>
            <a:r>
              <a:rPr lang="en-US" dirty="0"/>
              <a:t>Cinnamon </a:t>
            </a:r>
            <a:r>
              <a:rPr lang="ru-RU" dirty="0"/>
              <a:t>и возвращает сумму – </a:t>
            </a:r>
            <a:r>
              <a:rPr lang="ru-RU" b="1" dirty="0"/>
              <a:t>110р.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4AD82-652C-A00A-82A0-E687920CE44F}"/>
              </a:ext>
            </a:extLst>
          </p:cNvPr>
          <p:cNvSpPr txBox="1"/>
          <p:nvPr/>
        </p:nvSpPr>
        <p:spPr>
          <a:xfrm>
            <a:off x="7824191" y="4446528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562F6-9046-9AFB-BC87-3D0DA8222334}"/>
              </a:ext>
            </a:extLst>
          </p:cNvPr>
          <p:cNvSpPr txBox="1"/>
          <p:nvPr/>
        </p:nvSpPr>
        <p:spPr>
          <a:xfrm>
            <a:off x="6224971" y="4824477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A548A3-B3DD-8730-AB34-9F58CFD123E7}"/>
              </a:ext>
            </a:extLst>
          </p:cNvPr>
          <p:cNvSpPr txBox="1"/>
          <p:nvPr/>
        </p:nvSpPr>
        <p:spPr>
          <a:xfrm>
            <a:off x="3717355" y="4931876"/>
            <a:ext cx="6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</a:t>
            </a:r>
            <a:r>
              <a:rPr lang="en-US" dirty="0"/>
              <a:t>0</a:t>
            </a:r>
            <a:r>
              <a:rPr lang="ru-RU" dirty="0"/>
              <a:t>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«Декоратор»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Что это:</a:t>
            </a:r>
            <a:endParaRPr lang="ru-RU" dirty="0"/>
          </a:p>
          <a:p>
            <a:pPr lvl="1"/>
            <a:r>
              <a:rPr lang="ru-RU" dirty="0"/>
              <a:t>Структурный паттерн проектирования</a:t>
            </a:r>
          </a:p>
          <a:p>
            <a:pPr lvl="1"/>
            <a:r>
              <a:rPr lang="ru-RU" dirty="0"/>
              <a:t>Повторяет интерфейс декорируемого объекта</a:t>
            </a:r>
          </a:p>
          <a:p>
            <a:r>
              <a:rPr lang="ru-RU" b="1" dirty="0"/>
              <a:t>Свойства:</a:t>
            </a:r>
            <a:endParaRPr lang="ru-RU" dirty="0"/>
          </a:p>
          <a:p>
            <a:pPr lvl="1"/>
            <a:r>
              <a:rPr lang="ru-RU" dirty="0"/>
              <a:t>Декорированный объект можно использовать как исходный</a:t>
            </a:r>
          </a:p>
          <a:p>
            <a:pPr lvl="1"/>
            <a:r>
              <a:rPr lang="ru-RU" dirty="0"/>
              <a:t>Можно оборачивать в один или несколько декораторов</a:t>
            </a:r>
          </a:p>
          <a:p>
            <a:pPr lvl="1"/>
            <a:r>
              <a:rPr lang="ru-RU" dirty="0"/>
              <a:t>Декоратор добавляет поведение </a:t>
            </a:r>
            <a:r>
              <a:rPr lang="ru-RU" b="1" dirty="0"/>
              <a:t>до</a:t>
            </a:r>
            <a:r>
              <a:rPr lang="ru-RU" dirty="0"/>
              <a:t> и/или </a:t>
            </a:r>
            <a:r>
              <a:rPr lang="ru-RU" b="1" dirty="0"/>
              <a:t>после</a:t>
            </a:r>
            <a:r>
              <a:rPr lang="ru-RU" dirty="0"/>
              <a:t> вызова методов объекта</a:t>
            </a:r>
          </a:p>
          <a:p>
            <a:r>
              <a:rPr lang="ru-RU" b="1" dirty="0"/>
              <a:t>Возможности:</a:t>
            </a:r>
            <a:endParaRPr lang="ru-RU" dirty="0"/>
          </a:p>
          <a:p>
            <a:pPr lvl="1"/>
            <a:r>
              <a:rPr lang="ru-RU" dirty="0"/>
              <a:t>Декорирование в любой момент времени (динамически)</a:t>
            </a:r>
          </a:p>
          <a:p>
            <a:pPr lvl="1"/>
            <a:r>
              <a:rPr lang="ru-RU" dirty="0"/>
              <a:t>Гибкая альтернатива наследованию</a:t>
            </a:r>
          </a:p>
          <a:p>
            <a:pPr lvl="1"/>
            <a:r>
              <a:rPr lang="ru-RU" dirty="0"/>
              <a:t>Расширение функционала без изменения исходного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3280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568" y="1556792"/>
            <a:ext cx="8700373" cy="50812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</a:t>
            </a:r>
            <a:r>
              <a:rPr lang="en-US" dirty="0"/>
              <a:t>Decorator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5842" y="1622802"/>
            <a:ext cx="3008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объекта, поведение которого нужно динамически расширять.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8" y="473842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Декоратор агрегирует декорируемый компонент и делегирует ему выполнение операций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4437" y="2503879"/>
            <a:ext cx="33273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реализует тот же интерфейс, либо расширяет тот же абстрактный класс, что и  декорируемый компонент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42" y="4794398"/>
            <a:ext cx="4377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 может добавлять свои методы, но обычно новое поведение добавляется до или после вызова существующего метода компонента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404" y="6114839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Декораторы могут расширять состояние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38344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6" y="476671"/>
            <a:ext cx="12153144" cy="57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965EF2-D33B-A303-F966-D737BBD7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77372"/>
            <a:ext cx="12191998" cy="5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0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Кофейня. Начало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6" y="1868082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722351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92186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292186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57" y="1772230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класса </a:t>
            </a:r>
            <a:r>
              <a:rPr lang="en-US" dirty="0" err="1"/>
              <a:t>CondimentDecorator</a:t>
            </a:r>
            <a:r>
              <a:rPr lang="ru-RU" dirty="0"/>
              <a:t> + «Шаблонный метод»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1686974"/>
            <a:ext cx="11280576" cy="5153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Декоратор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добавка к напитку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+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m_beverage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авая фигурная скобка 2"/>
          <p:cNvSpPr/>
          <p:nvPr/>
        </p:nvSpPr>
        <p:spPr>
          <a:xfrm>
            <a:off x="6306840" y="5661247"/>
            <a:ext cx="216024" cy="648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594872" y="5661248"/>
            <a:ext cx="4758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Эти методы должны быть переопределены  в подклассах</a:t>
            </a:r>
          </a:p>
        </p:txBody>
      </p:sp>
    </p:spTree>
    <p:extLst>
      <p:ext uri="{BB962C8B-B14F-4D97-AF65-F5344CB8AC3E}">
        <p14:creationId xmlns:p14="http://schemas.microsoft.com/office/powerpoint/2010/main" val="1644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 «Корица»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5470774"/>
            <a:ext cx="9650288" cy="146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7000"/>
              </a:lnSpc>
            </a:pP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main()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coffee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Coffee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&gt;(move(coffee));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costs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cinnamon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522227"/>
            <a:ext cx="9747448" cy="3734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Корица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CondimentDecorator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Cinnamon(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&amp;&amp;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CCondimentDecorator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(move(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 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endParaRPr lang="en-US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GetCondimentCost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GetCondimentDescription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{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Cinnamon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defTabSz="179388"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Выноска 1 2"/>
          <p:cNvSpPr/>
          <p:nvPr/>
        </p:nvSpPr>
        <p:spPr>
          <a:xfrm>
            <a:off x="7248128" y="5157192"/>
            <a:ext cx="3240360" cy="792088"/>
          </a:xfrm>
          <a:prstGeom prst="borderCallout1">
            <a:avLst>
              <a:gd name="adj1" fmla="val 33909"/>
              <a:gd name="adj2" fmla="val -4455"/>
              <a:gd name="adj3" fmla="val 112500"/>
              <a:gd name="adj4" fmla="val -383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Берем кофе,  «заворачиваем» в корицу и подаём к столу</a:t>
            </a:r>
          </a:p>
        </p:txBody>
      </p:sp>
    </p:spTree>
    <p:extLst>
      <p:ext uri="{BB962C8B-B14F-4D97-AF65-F5344CB8AC3E}">
        <p14:creationId xmlns:p14="http://schemas.microsoft.com/office/powerpoint/2010/main" val="38540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Ленивое декорирование напитков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772816"/>
            <a:ext cx="10442376" cy="478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Возвращает функцию, декорирующую напиток определенной добавкой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Параметры шаблона: 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класс добавки, конструктор которого в качестве первого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	принимает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IBeveragePtr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&amp;&amp; оборачиваемого напитка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список типов прочих параметров конструктора (возможно, пустой)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напиток, переданный ей в качестве аргумента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Дополнительные аргументы декоратора, захваченные лямбда-функцией, передаются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конструктору декоратора через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ru-RU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4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 аргументов внешней функции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Condiment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4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067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</a:t>
            </a:r>
            <a:r>
              <a:rPr lang="en-US" dirty="0" err="1"/>
              <a:t>MakeCondiment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84785"/>
            <a:ext cx="9829800" cy="488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"2 дольки лимона"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lemon2 = MakeCondiment&lt;</a:t>
            </a:r>
            <a:r>
              <a:rPr lang="ru-RU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- функция, добавляющая "3 кусочка льда" к любому напитку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iceCubes3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tea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декорируем чай двумя дольками лимона и тремя кусочками льда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iceCubes3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lemon2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move(tea)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	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Предыдущая строка выполняет те же действия, что и следующий код: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lemonIceTea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move(tea),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2), 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2,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600" dirty="0">
              <a:ea typeface="Calibri"/>
              <a:cs typeface="Times New Roman"/>
            </a:endParaRPr>
          </a:p>
          <a:p>
            <a:pPr defTabSz="498475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0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Синтаксический сахар для упрощения декорирования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484784"/>
            <a:ext cx="9252520" cy="166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Декорирует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component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декоратором при помощи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decorate</a:t>
            </a:r>
            <a:endParaRPr lang="en-US" sz="1500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operator &lt;&lt; (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 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5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decorate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forward&lt;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component</a:t>
            </a: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));</a:t>
            </a:r>
            <a:endParaRPr lang="ru-RU" sz="1500" dirty="0">
              <a:ea typeface="Calibri"/>
              <a:cs typeface="Times New Roman"/>
            </a:endParaRPr>
          </a:p>
          <a:p>
            <a:pPr defTabSz="406400">
              <a:lnSpc>
                <a:spcPct val="115000"/>
              </a:lnSpc>
              <a:spcAft>
                <a:spcPts val="1000"/>
              </a:spcAft>
            </a:pPr>
            <a:r>
              <a:rPr lang="ru-RU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5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3356885"/>
            <a:ext cx="9144000" cy="352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5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5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То же самое, что: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auto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::Water)(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MakeCondiment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&lt;Lemon&gt;(2)(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&lt;Tea&gt;()</a:t>
            </a:r>
            <a:endParaRPr lang="ru-RU" sz="15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ru-RU" sz="15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ru-RU" sz="15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*/</a:t>
            </a:r>
            <a:endParaRPr lang="ru-RU" sz="15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7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Делаем функцию </a:t>
            </a:r>
            <a:r>
              <a:rPr lang="en-US" dirty="0" err="1"/>
              <a:t>MakeCondiment</a:t>
            </a:r>
            <a:r>
              <a:rPr lang="en-US" dirty="0"/>
              <a:t> </a:t>
            </a:r>
            <a:r>
              <a:rPr lang="ru-RU" dirty="0"/>
              <a:t>более обобщённой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464" y="1844824"/>
            <a:ext cx="91440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&amp;...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Возвращаем функцию, декорирующую переданный ей компонент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[=](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&amp;&amp; 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{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Функции </a:t>
            </a:r>
            <a:r>
              <a:rPr lang="ru-RU" sz="1600" dirty="0" err="1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передаем b вместе со списком</a:t>
            </a:r>
            <a:endParaRPr lang="en-US" sz="1600" dirty="0">
              <a:solidFill>
                <a:srgbClr val="008000"/>
              </a:solidFill>
              <a:latin typeface="Consolas"/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аргументов внешней функции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Decorator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&gt;(forward&lt;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decltype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)&gt;(</a:t>
            </a:r>
            <a:r>
              <a:rPr lang="en-US" sz="1600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 </a:t>
            </a:r>
            <a:r>
              <a:rPr lang="en-US" sz="16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...);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600" dirty="0">
              <a:ea typeface="Calibri"/>
              <a:cs typeface="Times New Roman"/>
            </a:endParaRPr>
          </a:p>
          <a:p>
            <a:pPr defTabSz="268288"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ru-RU" sz="1600" dirty="0"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71464" y="5180290"/>
            <a:ext cx="9396536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oneMoreLemonIceTea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make_unique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Берем чай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Lemon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&gt;(2)	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добавляем пару долек лимона</a:t>
            </a:r>
            <a:endParaRPr lang="ru-RU" sz="1600" dirty="0">
              <a:ea typeface="Calibri"/>
              <a:cs typeface="Times New Roman"/>
            </a:endParaRPr>
          </a:p>
          <a:p>
            <a:pPr defTabSz="517525">
              <a:lnSpc>
                <a:spcPct val="115000"/>
              </a:lnSpc>
              <a:tabLst>
                <a:tab pos="40640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DecorateWith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IceCubes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&gt;(3, </a:t>
            </a:r>
            <a:r>
              <a:rPr lang="en-US" sz="16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IceCubeType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/>
                <a:ea typeface="Calibri"/>
                <a:cs typeface="Times New Roman"/>
              </a:rPr>
              <a:t>Water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 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и</a:t>
            </a:r>
            <a:r>
              <a:rPr lang="en-US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3 </a:t>
            </a:r>
            <a:r>
              <a:rPr lang="ru-RU" sz="16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кубика льда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06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2390-7603-411D-A6B2-8E1BC84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Декоратор в функциональном стиле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D9F7-F7EE-4F4A-A125-D15143272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2B4EE-2BDD-4AFA-838C-F5F7099FB58A}"/>
              </a:ext>
            </a:extLst>
          </p:cNvPr>
          <p:cNvSpPr/>
          <p:nvPr/>
        </p:nvSpPr>
        <p:spPr>
          <a:xfrm>
            <a:off x="0" y="1"/>
            <a:ext cx="12192000" cy="692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kern="0" dirty="0" err="1">
                <a:solidFill>
                  <a:srgbClr val="2B91A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function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)&gt;;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интерфейс «Преобразователь строк»</a:t>
            </a:r>
            <a:endParaRPr lang="ru-RU" sz="16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void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&gt;&amp;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: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{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transformer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", 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cout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&lt;&lt;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"\n"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DontChange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 преобразователь, который ничего не делает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             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Приводит строку к верхнему регистру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ranges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transform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[](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unsigned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char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ch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 }</a:t>
            </a:r>
            <a:endParaRPr lang="en-US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6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std</a:t>
            </a: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::</a:t>
            </a:r>
            <a:r>
              <a:rPr lang="en-US" sz="1600" i="1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erals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sz="1600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sz="1600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sz="1600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sz="1600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en-US" sz="1600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0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1600" kern="0" dirty="0">
              <a:solidFill>
                <a:srgbClr val="000000"/>
              </a:solidFill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07EF3-12BA-4DAA-81BC-0511FD9829F6}"/>
              </a:ext>
            </a:extLst>
          </p:cNvPr>
          <p:cNvSpPr/>
          <p:nvPr/>
        </p:nvSpPr>
        <p:spPr>
          <a:xfrm>
            <a:off x="6827540" y="5157192"/>
            <a:ext cx="381642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I, LOVE, C++, </a:t>
            </a:r>
          </a:p>
        </p:txBody>
      </p:sp>
    </p:spTree>
    <p:extLst>
      <p:ext uri="{BB962C8B-B14F-4D97-AF65-F5344CB8AC3E}">
        <p14:creationId xmlns:p14="http://schemas.microsoft.com/office/powerpoint/2010/main" val="5481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31182-7B99-4E96-A323-D38156A14C3C}"/>
              </a:ext>
            </a:extLst>
          </p:cNvPr>
          <p:cNvSpPr/>
          <p:nvPr/>
        </p:nvSpPr>
        <p:spPr>
          <a:xfrm>
            <a:off x="551384" y="0"/>
            <a:ext cx="11521280" cy="333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[ ]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"[]"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Этот декоратор заключает строку в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append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"{}"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rotate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begin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2,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 err="1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.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end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-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1);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46F82-1818-4506-A068-A1CE798A4D65}"/>
              </a:ext>
            </a:extLst>
          </p:cNvPr>
          <p:cNvSpPr/>
          <p:nvPr/>
        </p:nvSpPr>
        <p:spPr>
          <a:xfrm>
            <a:off x="551384" y="3717033"/>
            <a:ext cx="10116616" cy="126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r>
              <a:rPr lang="en-US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BAA62-923A-42A9-A10D-8AFB6CE48F3E}"/>
              </a:ext>
            </a:extLst>
          </p:cNvPr>
          <p:cNvSpPr/>
          <p:nvPr/>
        </p:nvSpPr>
        <p:spPr>
          <a:xfrm>
            <a:off x="6744072" y="5367760"/>
            <a:ext cx="324036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{I}, 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}, {C++}, </a:t>
            </a:r>
          </a:p>
          <a:p>
            <a:r>
              <a:rPr lang="ru-RU" dirty="0">
                <a:latin typeface="Consolas" panose="020B0609020204030204" pitchFamily="49" charset="0"/>
              </a:rPr>
              <a:t>[I], 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], [C++],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CA825-3333-38BB-0E3F-9C137027E640}"/>
              </a:ext>
            </a:extLst>
          </p:cNvPr>
          <p:cNvSpPr/>
          <p:nvPr/>
        </p:nvSpPr>
        <p:spPr>
          <a:xfrm>
            <a:off x="1055440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A4F79-DDEC-34EB-C626-61652DDE4100}"/>
              </a:ext>
            </a:extLst>
          </p:cNvPr>
          <p:cNvSpPr/>
          <p:nvPr/>
        </p:nvSpPr>
        <p:spPr>
          <a:xfrm>
            <a:off x="1559496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F8F5-50D5-A8E1-D2CF-803A5110482C}"/>
              </a:ext>
            </a:extLst>
          </p:cNvPr>
          <p:cNvSpPr/>
          <p:nvPr/>
        </p:nvSpPr>
        <p:spPr>
          <a:xfrm>
            <a:off x="2063552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D10D1-A321-ECB0-C753-35471710C5C6}"/>
              </a:ext>
            </a:extLst>
          </p:cNvPr>
          <p:cNvSpPr/>
          <p:nvPr/>
        </p:nvSpPr>
        <p:spPr>
          <a:xfrm>
            <a:off x="2567608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6C466-894C-9794-E2C7-5BADB45B88C7}"/>
              </a:ext>
            </a:extLst>
          </p:cNvPr>
          <p:cNvSpPr/>
          <p:nvPr/>
        </p:nvSpPr>
        <p:spPr>
          <a:xfrm>
            <a:off x="3071664" y="5559478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042BF-37E4-DC7D-2F83-9F3C223E386D}"/>
              </a:ext>
            </a:extLst>
          </p:cNvPr>
          <p:cNvSpPr/>
          <p:nvPr/>
        </p:nvSpPr>
        <p:spPr>
          <a:xfrm>
            <a:off x="3575720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6C559-3EAA-FAB7-797E-E9CB1A24A7AC}"/>
              </a:ext>
            </a:extLst>
          </p:cNvPr>
          <p:cNvSpPr/>
          <p:nvPr/>
        </p:nvSpPr>
        <p:spPr>
          <a:xfrm>
            <a:off x="4079776" y="5559478"/>
            <a:ext cx="360040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]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8FF4E7B2-DF25-0A20-1086-56D8A7651F2D}"/>
              </a:ext>
            </a:extLst>
          </p:cNvPr>
          <p:cNvSpPr/>
          <p:nvPr/>
        </p:nvSpPr>
        <p:spPr>
          <a:xfrm>
            <a:off x="947428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12C5410-C007-529F-39A1-18563D00DE43}"/>
              </a:ext>
            </a:extLst>
          </p:cNvPr>
          <p:cNvSpPr/>
          <p:nvPr/>
        </p:nvSpPr>
        <p:spPr>
          <a:xfrm>
            <a:off x="3459994" y="6216675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207DB81C-59FA-BBD3-83E2-5CF29B0CFDC9}"/>
              </a:ext>
            </a:extLst>
          </p:cNvPr>
          <p:cNvSpPr/>
          <p:nvPr/>
        </p:nvSpPr>
        <p:spPr>
          <a:xfrm>
            <a:off x="3971764" y="6223323"/>
            <a:ext cx="216024" cy="216024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D4EC80B-6EDA-26DE-1E84-DED3967AB41C}"/>
              </a:ext>
            </a:extLst>
          </p:cNvPr>
          <p:cNvSpPr/>
          <p:nvPr/>
        </p:nvSpPr>
        <p:spPr>
          <a:xfrm rot="16200000">
            <a:off x="2207569" y="4861962"/>
            <a:ext cx="216024" cy="252028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43A69CE-CB02-4C38-FE96-2162333726AA}"/>
              </a:ext>
            </a:extLst>
          </p:cNvPr>
          <p:cNvSpPr/>
          <p:nvPr/>
        </p:nvSpPr>
        <p:spPr>
          <a:xfrm rot="16200000">
            <a:off x="3719736" y="5870074"/>
            <a:ext cx="216024" cy="50405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L 0.01094 0.06018 C 0.01328 0.07384 0.01667 0.08125 0.02031 0.08125 C 0.02448 0.08125 0.02774 0.07384 0.03008 0.06018 L 0.04128 4.44444E-6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01107 0.06018 C 0.01341 0.07384 0.0168 0.08125 0.02044 0.08125 C 0.02461 0.08125 0.02786 0.07384 0.03021 0.06018 L 0.0414 4.44444E-6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1107 0.06018 C 0.01342 0.07384 0.0168 0.08125 0.02045 0.08125 C 0.02461 0.08125 0.02787 0.07384 0.03021 0.06018 L 0.04141 4.44444E-6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01107 0.06018 C 0.01341 0.07384 0.0168 0.08125 0.02044 0.08125 C 0.02461 0.08125 0.02787 0.07384 0.03021 0.06018 L 0.04141 4.44444E-6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1106 0.06018 C 0.01341 0.07384 0.01679 0.08125 0.02044 0.08125 C 0.02461 0.08125 0.02786 0.07384 0.03021 0.06018 L 0.0414 4.44444E-6 " pathEditMode="relative" rAng="0" ptsTypes="AAA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405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44444E-6 C 0.00117 -0.03612 -0.01992 -0.05116 -0.03893 -0.0632 C -0.05729 -0.07477 -0.08229 -0.07593 -0.10247 -0.0757 C -0.12252 -0.0757 -0.13971 -0.07153 -0.1595 -0.06274 C -0.17903 -0.05394 -0.20468 -0.04144 -0.20495 4.44444E-6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-379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1107 0.04005 C 0.01342 0.04908 0.0168 0.05394 0.02045 0.05394 C 0.02461 0.05394 0.02787 0.04908 0.03021 0.04005 L 0.04141 -2.59259E-6 " pathEditMode="relative" rAng="0" ptsTypes="AAA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6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C -2.29167E-6 -0.03078 -0.02552 -0.0456 -0.03958 -0.05324 C -0.05833 -0.06342 -0.08073 -0.06713 -0.1026 -0.06713 C -0.12487 -0.06736 -0.15859 -0.06435 -0.17278 -0.05347 C -0.19114 -0.03958 -0.20677 -0.025 -0.20677 -2.59259E-6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F69FD-E3E0-444F-A745-BC6E80C10F8E}"/>
              </a:ext>
            </a:extLst>
          </p:cNvPr>
          <p:cNvSpPr/>
          <p:nvPr/>
        </p:nvSpPr>
        <p:spPr>
          <a:xfrm>
            <a:off x="191344" y="-1"/>
            <a:ext cx="11809312" cy="541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 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</a:t>
            </a:r>
            <a:r>
              <a:rPr lang="ru-RU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Комбинируем преобразователи вручную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UpperCaseWithSquareBrackets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  <a:r>
              <a:rPr lang="en-US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SquareBracketsWithinCurlyBrackets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CurlyBracketsWithinSquareBrackets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>
                <a:solidFill>
                  <a:srgbClr val="008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// ???? OMG !!!!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D359F-D7C8-48D4-9464-6A1C47B588B9}"/>
              </a:ext>
            </a:extLst>
          </p:cNvPr>
          <p:cNvSpPr/>
          <p:nvPr/>
        </p:nvSpPr>
        <p:spPr>
          <a:xfrm>
            <a:off x="5807968" y="5805264"/>
            <a:ext cx="457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  <a:p>
            <a:r>
              <a:rPr lang="ru-RU" dirty="0">
                <a:latin typeface="Consolas" panose="020B0609020204030204" pitchFamily="49" charset="0"/>
              </a:rPr>
              <a:t>{[I]}, {[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]}, {[C++]}, </a:t>
            </a:r>
          </a:p>
          <a:p>
            <a:r>
              <a:rPr lang="ru-RU" dirty="0">
                <a:latin typeface="Consolas" panose="020B0609020204030204" pitchFamily="49" charset="0"/>
              </a:rPr>
              <a:t>[{I}], [{</a:t>
            </a:r>
            <a:r>
              <a:rPr lang="ru-RU" dirty="0" err="1">
                <a:latin typeface="Consolas" panose="020B0609020204030204" pitchFamily="49" charset="0"/>
              </a:rPr>
              <a:t>love</a:t>
            </a:r>
            <a:r>
              <a:rPr lang="ru-RU" dirty="0">
                <a:latin typeface="Consolas" panose="020B0609020204030204" pitchFamily="49" charset="0"/>
              </a:rPr>
              <a:t>}], [{C++}], </a:t>
            </a:r>
          </a:p>
        </p:txBody>
      </p:sp>
    </p:spTree>
    <p:extLst>
      <p:ext uri="{BB962C8B-B14F-4D97-AF65-F5344CB8AC3E}">
        <p14:creationId xmlns:p14="http://schemas.microsoft.com/office/powerpoint/2010/main" val="2087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617" y="1758606"/>
            <a:ext cx="6919789" cy="43472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типы напитков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90" y="1640038"/>
            <a:ext cx="1045868" cy="103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69" y="2540276"/>
            <a:ext cx="1397046" cy="83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81" y="3333541"/>
            <a:ext cx="764172" cy="98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76" y="5432948"/>
            <a:ext cx="819241" cy="67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37594"/>
            <a:ext cx="654000" cy="105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97" y="4320527"/>
            <a:ext cx="939443" cy="73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914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DF5E0-69F4-4033-BE9F-76106501C84B}"/>
              </a:ext>
            </a:extLst>
          </p:cNvPr>
          <p:cNvSpPr/>
          <p:nvPr/>
        </p:nvSpPr>
        <p:spPr>
          <a:xfrm>
            <a:off x="623392" y="116634"/>
            <a:ext cx="11017224" cy="1856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[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)](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&amp;&amp;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i="1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forward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&lt;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decltype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)&gt;(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B59C6-6133-422B-B017-D9111DBCF832}"/>
              </a:ext>
            </a:extLst>
          </p:cNvPr>
          <p:cNvSpPr/>
          <p:nvPr/>
        </p:nvSpPr>
        <p:spPr>
          <a:xfrm>
            <a:off x="623392" y="2996952"/>
            <a:ext cx="11017224" cy="19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ct val="107000"/>
              </a:lnSpc>
            </a:pPr>
            <a:r>
              <a:rPr lang="en-US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sz="2400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…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));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scadia Mono" panose="020B0609020000020004" pitchFamily="49" charset="0"/>
              <a:ea typeface="Yu Mincho" panose="02020400000000000000" pitchFamily="18" charset="-128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BAFB3-EABC-4F0F-9DDD-7AE2AD671CC2}"/>
              </a:ext>
            </a:extLst>
          </p:cNvPr>
          <p:cNvSpPr/>
          <p:nvPr/>
        </p:nvSpPr>
        <p:spPr>
          <a:xfrm>
            <a:off x="767408" y="4941168"/>
            <a:ext cx="2717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[I], [LOVE], [C++], </a:t>
            </a:r>
          </a:p>
        </p:txBody>
      </p:sp>
    </p:spTree>
    <p:extLst>
      <p:ext uri="{BB962C8B-B14F-4D97-AF65-F5344CB8AC3E}">
        <p14:creationId xmlns:p14="http://schemas.microsoft.com/office/powerpoint/2010/main" val="40392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C2C2C-64C1-46E2-B95F-A3374CE1C390}"/>
              </a:ext>
            </a:extLst>
          </p:cNvPr>
          <p:cNvSpPr/>
          <p:nvPr/>
        </p:nvSpPr>
        <p:spPr>
          <a:xfrm>
            <a:off x="1524000" y="1"/>
            <a:ext cx="9036496" cy="659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struct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constexpr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StringDecorator_T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move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operator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                    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StringTransformer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 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return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Decorate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int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main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()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using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namespace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literals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auto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= </a:t>
            </a:r>
            <a:r>
              <a:rPr lang="ru-RU" i="1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vector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{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I"s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</a:t>
            </a:r>
            <a:r>
              <a:rPr lang="ru-RU" kern="0" dirty="0" err="1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love"s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 </a:t>
            </a:r>
            <a:r>
              <a:rPr lang="ru-RU" kern="0" dirty="0">
                <a:solidFill>
                  <a:srgbClr val="A31515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"C++"s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};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 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PrintTransformedStrings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(</a:t>
            </a:r>
            <a:r>
              <a:rPr lang="ru-RU" kern="0" dirty="0" err="1">
                <a:solidFill>
                  <a:srgbClr val="000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strings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   </a:t>
            </a:r>
            <a:r>
              <a:rPr lang="ru-RU" kern="0" dirty="0" err="1">
                <a:solidFill>
                  <a:srgbClr val="0000FF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Decor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ToUpperCase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AddSquareBrackets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>
                <a:solidFill>
                  <a:srgbClr val="00808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|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 </a:t>
            </a:r>
            <a:r>
              <a:rPr lang="ru-RU" kern="0" dirty="0" err="1">
                <a:solidFill>
                  <a:srgbClr val="88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AddCurlyBrackets</a:t>
            </a: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);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kern="0" dirty="0">
                <a:solidFill>
                  <a:srgbClr val="000000"/>
                </a:solidFill>
                <a:latin typeface="Cascadia Mono" panose="020B0609020000020004" pitchFamily="49" charset="0"/>
                <a:ea typeface="Yu Mincho" panose="02020400000000000000" pitchFamily="18" charset="-128"/>
                <a:cs typeface="Cascadia Mono" panose="020B0609020000020004" pitchFamily="49" charset="0"/>
              </a:rPr>
              <a:t>}</a:t>
            </a:r>
            <a:endParaRPr lang="ru-RU" sz="2400" kern="1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2FC41A-FF49-4E08-90E4-4B2FE2F4B9E8}"/>
              </a:ext>
            </a:extLst>
          </p:cNvPr>
          <p:cNvSpPr/>
          <p:nvPr/>
        </p:nvSpPr>
        <p:spPr>
          <a:xfrm>
            <a:off x="6528048" y="6454883"/>
            <a:ext cx="347723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{[I]}, {[LOVE]}, {[C++]}, </a:t>
            </a:r>
          </a:p>
        </p:txBody>
      </p:sp>
    </p:spTree>
    <p:extLst>
      <p:ext uri="{BB962C8B-B14F-4D97-AF65-F5344CB8AC3E}">
        <p14:creationId xmlns:p14="http://schemas.microsoft.com/office/powerpoint/2010/main" val="21487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B272-A241-9EAE-7544-A8DB4AD3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ОО и ФП реализаций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4B007-FCAA-AD08-4ABC-6BEA5E93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Общее:</a:t>
            </a:r>
            <a:endParaRPr lang="ru-RU" dirty="0"/>
          </a:p>
          <a:p>
            <a:pPr lvl="1"/>
            <a:r>
              <a:rPr lang="ru-RU" dirty="0"/>
              <a:t>«Обёртка» вокруг объекта/функции</a:t>
            </a:r>
          </a:p>
          <a:p>
            <a:pPr lvl="1"/>
            <a:r>
              <a:rPr lang="ru-RU" dirty="0"/>
              <a:t>Добавление нового поведения без изменения исходного кода</a:t>
            </a:r>
          </a:p>
          <a:p>
            <a:pPr lvl="1"/>
            <a:r>
              <a:rPr lang="ru-RU" dirty="0"/>
              <a:t>Возможность комбинировать несколько декораторов</a:t>
            </a:r>
          </a:p>
          <a:p>
            <a:r>
              <a:rPr lang="ru-RU" b="1" dirty="0"/>
              <a:t>ООП-подход:</a:t>
            </a:r>
            <a:endParaRPr lang="ru-RU" dirty="0"/>
          </a:p>
          <a:p>
            <a:pPr lvl="1"/>
            <a:r>
              <a:rPr lang="ru-RU" dirty="0"/>
              <a:t>Классы и интерфейсы (</a:t>
            </a:r>
            <a:r>
              <a:rPr lang="ru-RU" dirty="0" err="1"/>
              <a:t>IBeverage</a:t>
            </a:r>
            <a:r>
              <a:rPr lang="ru-RU" dirty="0"/>
              <a:t>, </a:t>
            </a:r>
            <a:r>
              <a:rPr lang="ru-RU" dirty="0" err="1"/>
              <a:t>CondimentDecorator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Композиция объектов</a:t>
            </a:r>
          </a:p>
          <a:p>
            <a:pPr lvl="1"/>
            <a:r>
              <a:rPr lang="ru-RU" dirty="0"/>
              <a:t>Управление состоянием и временем жизни</a:t>
            </a:r>
          </a:p>
          <a:p>
            <a:r>
              <a:rPr lang="ru-RU" b="1" dirty="0"/>
              <a:t>Функциональный подход:</a:t>
            </a:r>
            <a:endParaRPr lang="ru-RU" dirty="0"/>
          </a:p>
          <a:p>
            <a:pPr lvl="1"/>
            <a:r>
              <a:rPr lang="ru-RU" dirty="0"/>
              <a:t>Функции высшего порядка (</a:t>
            </a:r>
            <a:r>
              <a:rPr lang="ru-RU" dirty="0" err="1"/>
              <a:t>StringTransformer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Композиция функций</a:t>
            </a:r>
          </a:p>
          <a:p>
            <a:pPr lvl="1"/>
            <a:r>
              <a:rPr lang="ru-RU" dirty="0"/>
              <a:t>Лаконичная запись (конвейеры, |)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7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7206-C826-D537-CFF7-C100D27D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декораторы потоков ввода-вывода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DE2D2-9B3A-8609-9969-ADCF1F0FE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8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AE8B63-3F3D-9B38-9F3A-00D6C9C8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761" y="0"/>
            <a:ext cx="9774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5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92D887-ED0C-2DB7-A9A2-C979296A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60" y="0"/>
            <a:ext cx="97744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31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DC65EE-B09F-03E2-2CD1-2EBB8EC4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9" y="836714"/>
            <a:ext cx="11634944" cy="51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65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авторизация </a:t>
            </a:r>
            <a:r>
              <a:rPr lang="en-US" dirty="0"/>
              <a:t>HTTP</a:t>
            </a:r>
            <a:r>
              <a:rPr lang="ru-RU" dirty="0"/>
              <a:t> запросов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254C95-55B0-4A9C-BD73-73EC0311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50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914" y="116635"/>
            <a:ext cx="11430174" cy="66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7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76" y="-2345"/>
            <a:ext cx="11887322" cy="686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Первая реализация приложения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484785"/>
            <a:ext cx="4032448" cy="538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Coffee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"Coffee"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60;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Capuccino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Capuccino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484785"/>
            <a:ext cx="5247456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CLatte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Coffee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"Latte"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90;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 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Tea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"Tea"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30;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Milkshake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"Milkshake"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80; }</a:t>
            </a:r>
            <a:endParaRPr lang="ru-RU" sz="1200" dirty="0">
              <a:ea typeface="Calibri"/>
              <a:cs typeface="Times New Roman"/>
            </a:endParaRPr>
          </a:p>
          <a:p>
            <a:pPr defTabSz="261938">
              <a:lnSpc>
                <a:spcPct val="115000"/>
              </a:lnSpc>
            </a:pPr>
            <a:r>
              <a:rPr lang="ru-RU" sz="12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2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9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220" y="100568"/>
            <a:ext cx="11024168" cy="6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2E8137-766D-4163-9101-87C63106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237" y="180975"/>
            <a:ext cx="10677525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36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00D5E51-97F3-F27D-827A-7A684825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692696"/>
            <a:ext cx="8208912" cy="582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1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DB60-F358-1097-6A82-FB43F3A1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BA33-01C6-FF92-00AF-BD669B7D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Применение паттерна «Декоратор»</a:t>
            </a:r>
            <a:endParaRPr lang="ru-RU" dirty="0"/>
          </a:p>
          <a:p>
            <a:pPr lvl="1"/>
            <a:r>
              <a:rPr lang="ru-RU" dirty="0"/>
              <a:t>Динамическое расширение поведения объектов</a:t>
            </a:r>
          </a:p>
          <a:p>
            <a:pPr lvl="1"/>
            <a:r>
              <a:rPr lang="ru-RU" dirty="0"/>
              <a:t>Добавление функционала без изменения исходного кода</a:t>
            </a:r>
          </a:p>
          <a:p>
            <a:pPr lvl="1"/>
            <a:r>
              <a:rPr lang="ru-RU" dirty="0"/>
              <a:t>Гибкая альтернатива наследованию</a:t>
            </a:r>
          </a:p>
          <a:p>
            <a:r>
              <a:rPr lang="ru-RU" b="1" dirty="0"/>
              <a:t>Где встречается:</a:t>
            </a:r>
            <a:endParaRPr lang="ru-RU" dirty="0"/>
          </a:p>
          <a:p>
            <a:pPr lvl="1"/>
            <a:r>
              <a:rPr lang="ru-RU" dirty="0"/>
              <a:t>Графические интерфейсы (скроллинг, рамки, тени)</a:t>
            </a:r>
          </a:p>
          <a:p>
            <a:pPr lvl="1"/>
            <a:r>
              <a:rPr lang="ru-RU" dirty="0"/>
              <a:t>Потоки ввода/вывода в Java и C++ (</a:t>
            </a:r>
            <a:r>
              <a:rPr lang="ru-RU" dirty="0" err="1"/>
              <a:t>iostream</a:t>
            </a:r>
            <a:r>
              <a:rPr lang="ru-RU" dirty="0"/>
              <a:t>, </a:t>
            </a:r>
            <a:r>
              <a:rPr lang="ru-RU" dirty="0" err="1"/>
              <a:t>BufferedStream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Веб-разработка: </a:t>
            </a:r>
            <a:r>
              <a:rPr lang="ru-RU" dirty="0" err="1"/>
              <a:t>middleware</a:t>
            </a:r>
            <a:r>
              <a:rPr lang="ru-RU" dirty="0"/>
              <a:t>, обработка HTTP-запросов</a:t>
            </a:r>
          </a:p>
          <a:p>
            <a:pPr lvl="1"/>
            <a:r>
              <a:rPr lang="ru-RU" dirty="0"/>
              <a:t>Логирование, кэширование, авторизация</a:t>
            </a:r>
          </a:p>
          <a:p>
            <a:r>
              <a:rPr lang="ru-RU" b="1" dirty="0"/>
              <a:t>Почему важно знать:</a:t>
            </a:r>
            <a:endParaRPr lang="ru-RU" dirty="0"/>
          </a:p>
          <a:p>
            <a:pPr lvl="1"/>
            <a:r>
              <a:rPr lang="ru-RU" dirty="0"/>
              <a:t>Решает типовую проблему «комбинаторного взрыва» наследования</a:t>
            </a:r>
          </a:p>
          <a:p>
            <a:pPr lvl="1"/>
            <a:r>
              <a:rPr lang="ru-RU" dirty="0"/>
              <a:t>Помогает следовать принципу OCP</a:t>
            </a:r>
          </a:p>
          <a:p>
            <a:pPr lvl="1"/>
            <a:r>
              <a:rPr lang="ru-RU" dirty="0"/>
              <a:t>Универсальная концепция — работает и в ООП, и в функциональном стиле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8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добавить к напиткам различные виды дополнений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39679"/>
            <a:ext cx="1975841" cy="117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85" y="2049250"/>
            <a:ext cx="1215451" cy="156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1" y="2300871"/>
            <a:ext cx="1582317" cy="12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08" y="2152844"/>
            <a:ext cx="993634" cy="15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69" y="5480129"/>
            <a:ext cx="1123924" cy="79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39" y="5347726"/>
            <a:ext cx="1109146" cy="11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3" y="2130367"/>
            <a:ext cx="1878885" cy="14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57" y="5651558"/>
            <a:ext cx="923433" cy="7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87" y="5545131"/>
            <a:ext cx="1509555" cy="83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1208"/>
            <a:ext cx="1196001" cy="107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26" y="5301207"/>
            <a:ext cx="1777946" cy="115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наследования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Наследование приведёт комбинаторному росту количества классов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CoffeeWithChocolate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CoffeWithCinnamonAndChocolate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LatteWithCinnamonAndChocolate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TeaWithLemonAndIce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….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5500A-02AE-4B8C-979A-58902F51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401169"/>
            <a:ext cx="6832149" cy="3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Первая попытка решить проблему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Идея:</a:t>
            </a:r>
            <a:endParaRPr lang="ru-RU" dirty="0"/>
          </a:p>
          <a:p>
            <a:pPr lvl="1"/>
            <a:r>
              <a:rPr lang="ru-RU" dirty="0"/>
              <a:t>Добавить в базовый класс </a:t>
            </a:r>
            <a:r>
              <a:rPr lang="ru-RU" i="1" dirty="0"/>
              <a:t>флаги</a:t>
            </a:r>
            <a:r>
              <a:rPr lang="ru-RU" dirty="0"/>
              <a:t> для всех возможных дополнений</a:t>
            </a:r>
          </a:p>
          <a:p>
            <a:r>
              <a:rPr lang="ru-RU" b="1" dirty="0"/>
              <a:t>Реализация:</a:t>
            </a:r>
            <a:endParaRPr lang="ru-RU" dirty="0"/>
          </a:p>
          <a:p>
            <a:pPr lvl="1"/>
            <a:r>
              <a:rPr lang="ru-RU" dirty="0" err="1"/>
              <a:t>GetCost</a:t>
            </a:r>
            <a:r>
              <a:rPr lang="ru-RU" dirty="0"/>
              <a:t>() в базовом классе считает цену всех выбранных дополнений</a:t>
            </a:r>
          </a:p>
          <a:p>
            <a:pPr lvl="1"/>
            <a:r>
              <a:rPr lang="ru-RU" dirty="0"/>
              <a:t>Подклассы прибавляют свою собственную стоимость</a:t>
            </a:r>
          </a:p>
          <a:p>
            <a:pPr lvl="1"/>
            <a:r>
              <a:rPr lang="ru-RU" dirty="0" err="1"/>
              <a:t>GetDescription</a:t>
            </a:r>
            <a:r>
              <a:rPr lang="ru-RU" dirty="0"/>
              <a:t>() в базовом классе формирует список дополнений</a:t>
            </a:r>
          </a:p>
          <a:p>
            <a:pPr lvl="1"/>
            <a:r>
              <a:rPr lang="ru-RU" dirty="0"/>
              <a:t>Подклассы конкатенируют своё название + список дополнений</a:t>
            </a:r>
          </a:p>
        </p:txBody>
      </p:sp>
    </p:spTree>
    <p:extLst>
      <p:ext uri="{BB962C8B-B14F-4D97-AF65-F5344CB8AC3E}">
        <p14:creationId xmlns:p14="http://schemas.microsoft.com/office/powerpoint/2010/main" val="109769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Примерная структура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558" y="1556793"/>
            <a:ext cx="9624884" cy="52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Примерная реализация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5445"/>
            <a:ext cx="6048164" cy="2307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 err="1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GetCost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0;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};</a:t>
            </a:r>
            <a:endParaRPr lang="ru-RU" sz="1400" dirty="0">
              <a:ea typeface="Calibri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40016" y="3429000"/>
            <a:ext cx="543609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Beverage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IBeverage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{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  <a:endParaRPr lang="ru-RU" sz="1400" dirty="0"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SetChocolateSyrup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hasSyrup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final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{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m_hasChocolateSyrup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defTabSz="180975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/* 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остальные 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Set/Has </a:t>
            </a:r>
            <a:r>
              <a:rPr lang="ru-RU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методы</a:t>
            </a:r>
            <a:r>
              <a:rPr lang="en-US" sz="1400" dirty="0">
                <a:solidFill>
                  <a:srgbClr val="008000"/>
                </a:solidFill>
                <a:latin typeface="Consolas"/>
                <a:ea typeface="Calibri"/>
                <a:cs typeface="Times New Roman"/>
              </a:rPr>
              <a:t> */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77da3e8db3f5012d391ea45faa98fd5d1d454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2628</TotalTime>
  <Words>5014</Words>
  <Application>Microsoft Office PowerPoint</Application>
  <PresentationFormat>Widescreen</PresentationFormat>
  <Paragraphs>596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Cascadia Mono</vt:lpstr>
      <vt:lpstr>Consolas</vt:lpstr>
      <vt:lpstr>Times New Roman</vt:lpstr>
      <vt:lpstr>Office Theme</vt:lpstr>
      <vt:lpstr>Паттерн проектирования «Декоратор»</vt:lpstr>
      <vt:lpstr>Кофейня. Начало</vt:lpstr>
      <vt:lpstr>Базовые типы напитков</vt:lpstr>
      <vt:lpstr>Первая реализация приложения</vt:lpstr>
      <vt:lpstr>Как добавить к напиткам различные виды дополнений?</vt:lpstr>
      <vt:lpstr>Проблемы наследования</vt:lpstr>
      <vt:lpstr>Первая попытка решить проблему</vt:lpstr>
      <vt:lpstr>Примерная структура</vt:lpstr>
      <vt:lpstr>Примерная реализация (начало)</vt:lpstr>
      <vt:lpstr>Примерная реализация (продолжение)</vt:lpstr>
      <vt:lpstr>Недостатки подхода с флагами</vt:lpstr>
      <vt:lpstr>Наследование vs композиция</vt:lpstr>
      <vt:lpstr>Принцип открытости/закрытости (Open/Closed principle, OCP)</vt:lpstr>
      <vt:lpstr>Идея паттерна Декоратор</vt:lpstr>
      <vt:lpstr>Вычисление стоимости напитка</vt:lpstr>
      <vt:lpstr>Паттерн «Декоратор»</vt:lpstr>
      <vt:lpstr>Структура паттерна Decorator</vt:lpstr>
      <vt:lpstr>PowerPoint Presentation</vt:lpstr>
      <vt:lpstr>PowerPoint Presentation</vt:lpstr>
      <vt:lpstr>Реализация класса CondimentDecorator + «Шаблонный метод»</vt:lpstr>
      <vt:lpstr>Дополнение «Корица»</vt:lpstr>
      <vt:lpstr>Ленивое декорирование напитков</vt:lpstr>
      <vt:lpstr>Пример использования MakeCondiment</vt:lpstr>
      <vt:lpstr>Синтаксический сахар для упрощения декорирования</vt:lpstr>
      <vt:lpstr>Делаем функцию MakeCondiment более обобщённой</vt:lpstr>
      <vt:lpstr>Декоратор в функциональном стиле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Сравнение ОО и ФП реализаций</vt:lpstr>
      <vt:lpstr>Пример – декораторы потоков ввода-вывода</vt:lpstr>
      <vt:lpstr>PowerPoint Presentation</vt:lpstr>
      <vt:lpstr>PowerPoint Presentation</vt:lpstr>
      <vt:lpstr>PowerPoint Presentation</vt:lpstr>
      <vt:lpstr>Пример – авторизация HTTP запросов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Итоги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179</cp:revision>
  <dcterms:created xsi:type="dcterms:W3CDTF">2016-02-02T19:36:42Z</dcterms:created>
  <dcterms:modified xsi:type="dcterms:W3CDTF">2025-10-03T07:58:20Z</dcterms:modified>
</cp:coreProperties>
</file>